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9" r:id="rId1"/>
  </p:sldMasterIdLst>
  <p:notesMasterIdLst>
    <p:notesMasterId r:id="rId8"/>
  </p:notesMasterIdLst>
  <p:sldIdLst>
    <p:sldId id="256" r:id="rId2"/>
    <p:sldId id="257" r:id="rId3"/>
    <p:sldId id="260" r:id="rId4"/>
    <p:sldId id="259" r:id="rId5"/>
    <p:sldId id="258"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76006" autoAdjust="0"/>
  </p:normalViewPr>
  <p:slideViewPr>
    <p:cSldViewPr snapToGrid="0">
      <p:cViewPr varScale="1">
        <p:scale>
          <a:sx n="65" d="100"/>
          <a:sy n="65" d="100"/>
        </p:scale>
        <p:origin x="14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C75488-671E-40B8-A1A8-2AE0AE40306F}" type="doc">
      <dgm:prSet loTypeId="urn:microsoft.com/office/officeart/2005/8/layout/process1" loCatId="process" qsTypeId="urn:microsoft.com/office/officeart/2005/8/quickstyle/3d1" qsCatId="3D" csTypeId="urn:microsoft.com/office/officeart/2005/8/colors/colorful2" csCatId="colorful" phldr="1"/>
      <dgm:spPr/>
      <dgm:t>
        <a:bodyPr/>
        <a:lstStyle/>
        <a:p>
          <a:endParaRPr lang="en-US"/>
        </a:p>
      </dgm:t>
    </dgm:pt>
    <dgm:pt modelId="{40266846-B644-4C3C-B9CE-878920A2CFAC}">
      <dgm:prSet phldrT="[Text]"/>
      <dgm:spPr/>
      <dgm:t>
        <a:bodyPr/>
        <a:lstStyle/>
        <a:p>
          <a:r>
            <a:rPr lang="en-US" dirty="0"/>
            <a:t>School Competition</a:t>
          </a:r>
        </a:p>
      </dgm:t>
    </dgm:pt>
    <dgm:pt modelId="{8452EB70-2C9E-4FE2-B580-8DAEA0F525C7}" type="parTrans" cxnId="{A8098FE1-3DE6-47C0-BFB0-BDF96CD46E0A}">
      <dgm:prSet/>
      <dgm:spPr/>
      <dgm:t>
        <a:bodyPr/>
        <a:lstStyle/>
        <a:p>
          <a:endParaRPr lang="en-US"/>
        </a:p>
      </dgm:t>
    </dgm:pt>
    <dgm:pt modelId="{9E846B15-416E-4309-8898-595CEC20E3F6}" type="sibTrans" cxnId="{A8098FE1-3DE6-47C0-BFB0-BDF96CD46E0A}">
      <dgm:prSet/>
      <dgm:spPr/>
      <dgm:t>
        <a:bodyPr/>
        <a:lstStyle/>
        <a:p>
          <a:endParaRPr lang="en-US"/>
        </a:p>
      </dgm:t>
    </dgm:pt>
    <dgm:pt modelId="{2E983FCE-6196-4A1E-8968-BE8A12B70CE6}">
      <dgm:prSet phldrT="[Text]"/>
      <dgm:spPr/>
      <dgm:t>
        <a:bodyPr/>
        <a:lstStyle/>
        <a:p>
          <a:r>
            <a:rPr lang="en-US" dirty="0"/>
            <a:t>Register and Submit Draft</a:t>
          </a:r>
        </a:p>
      </dgm:t>
    </dgm:pt>
    <dgm:pt modelId="{224160FC-60E5-4006-B0D3-218BE50C8A99}" type="parTrans" cxnId="{5A16B0DD-3EC1-493B-BB2B-374B7FCA4FE5}">
      <dgm:prSet/>
      <dgm:spPr/>
      <dgm:t>
        <a:bodyPr/>
        <a:lstStyle/>
        <a:p>
          <a:endParaRPr lang="en-US"/>
        </a:p>
      </dgm:t>
    </dgm:pt>
    <dgm:pt modelId="{593A43C9-A2D9-4BF9-A986-DE52C2F27AFF}" type="sibTrans" cxnId="{5A16B0DD-3EC1-493B-BB2B-374B7FCA4FE5}">
      <dgm:prSet/>
      <dgm:spPr/>
      <dgm:t>
        <a:bodyPr/>
        <a:lstStyle/>
        <a:p>
          <a:endParaRPr lang="en-US"/>
        </a:p>
      </dgm:t>
    </dgm:pt>
    <dgm:pt modelId="{E1330418-F8A1-4A74-B90E-0654D6CA4501}">
      <dgm:prSet phldrT="[Text]"/>
      <dgm:spPr/>
      <dgm:t>
        <a:bodyPr/>
        <a:lstStyle/>
        <a:p>
          <a:r>
            <a:rPr lang="en-US" dirty="0"/>
            <a:t>Final Submission</a:t>
          </a:r>
        </a:p>
      </dgm:t>
    </dgm:pt>
    <dgm:pt modelId="{EFF86F6B-DD04-483D-A28C-6723C17B3DAA}" type="parTrans" cxnId="{C99E2A37-285A-413D-AFFB-A9B9DB7FE828}">
      <dgm:prSet/>
      <dgm:spPr/>
      <dgm:t>
        <a:bodyPr/>
        <a:lstStyle/>
        <a:p>
          <a:endParaRPr lang="en-US"/>
        </a:p>
      </dgm:t>
    </dgm:pt>
    <dgm:pt modelId="{B9464CCA-88A4-4755-BDF1-EB24933EDEBA}" type="sibTrans" cxnId="{C99E2A37-285A-413D-AFFB-A9B9DB7FE828}">
      <dgm:prSet/>
      <dgm:spPr/>
      <dgm:t>
        <a:bodyPr/>
        <a:lstStyle/>
        <a:p>
          <a:endParaRPr lang="en-US"/>
        </a:p>
      </dgm:t>
    </dgm:pt>
    <dgm:pt modelId="{3C9F456A-97BD-4BFE-98C3-F9A7FD29A87D}">
      <dgm:prSet phldrT="[Text]"/>
      <dgm:spPr/>
      <dgm:t>
        <a:bodyPr/>
        <a:lstStyle/>
        <a:p>
          <a:r>
            <a:rPr lang="en-US" dirty="0"/>
            <a:t>Present</a:t>
          </a:r>
        </a:p>
      </dgm:t>
    </dgm:pt>
    <dgm:pt modelId="{0BCDC34C-EAC7-40D2-A2E7-70AB18E70304}" type="parTrans" cxnId="{2DA624A8-1883-4FEF-AC75-E87E4AE562AC}">
      <dgm:prSet/>
      <dgm:spPr/>
      <dgm:t>
        <a:bodyPr/>
        <a:lstStyle/>
        <a:p>
          <a:endParaRPr lang="en-US"/>
        </a:p>
      </dgm:t>
    </dgm:pt>
    <dgm:pt modelId="{CD4EF08E-9E7A-438D-9A0F-6E5962AB43D9}" type="sibTrans" cxnId="{2DA624A8-1883-4FEF-AC75-E87E4AE562AC}">
      <dgm:prSet/>
      <dgm:spPr/>
      <dgm:t>
        <a:bodyPr/>
        <a:lstStyle/>
        <a:p>
          <a:endParaRPr lang="en-US"/>
        </a:p>
      </dgm:t>
    </dgm:pt>
    <dgm:pt modelId="{D5C1B2E2-EC18-4312-9AA8-2067DD4E51D1}" type="pres">
      <dgm:prSet presAssocID="{60C75488-671E-40B8-A1A8-2AE0AE40306F}" presName="Name0" presStyleCnt="0">
        <dgm:presLayoutVars>
          <dgm:dir/>
          <dgm:resizeHandles val="exact"/>
        </dgm:presLayoutVars>
      </dgm:prSet>
      <dgm:spPr/>
    </dgm:pt>
    <dgm:pt modelId="{B37DD05B-0FC4-46B2-BCEB-9DFADC14B54C}" type="pres">
      <dgm:prSet presAssocID="{40266846-B644-4C3C-B9CE-878920A2CFAC}" presName="node" presStyleLbl="node1" presStyleIdx="0" presStyleCnt="4">
        <dgm:presLayoutVars>
          <dgm:bulletEnabled val="1"/>
        </dgm:presLayoutVars>
      </dgm:prSet>
      <dgm:spPr/>
    </dgm:pt>
    <dgm:pt modelId="{00D1B07C-B95A-4719-A6D4-36628BB31415}" type="pres">
      <dgm:prSet presAssocID="{9E846B15-416E-4309-8898-595CEC20E3F6}" presName="sibTrans" presStyleLbl="sibTrans2D1" presStyleIdx="0" presStyleCnt="3"/>
      <dgm:spPr/>
    </dgm:pt>
    <dgm:pt modelId="{AF7596ED-2451-45F6-AD72-615536F0588A}" type="pres">
      <dgm:prSet presAssocID="{9E846B15-416E-4309-8898-595CEC20E3F6}" presName="connectorText" presStyleLbl="sibTrans2D1" presStyleIdx="0" presStyleCnt="3"/>
      <dgm:spPr/>
    </dgm:pt>
    <dgm:pt modelId="{BEA63A3E-9A6A-4793-A1A0-3E956E39AFBC}" type="pres">
      <dgm:prSet presAssocID="{2E983FCE-6196-4A1E-8968-BE8A12B70CE6}" presName="node" presStyleLbl="node1" presStyleIdx="1" presStyleCnt="4">
        <dgm:presLayoutVars>
          <dgm:bulletEnabled val="1"/>
        </dgm:presLayoutVars>
      </dgm:prSet>
      <dgm:spPr/>
    </dgm:pt>
    <dgm:pt modelId="{59E24D41-9DEA-4438-8CED-AC2FDE27FABF}" type="pres">
      <dgm:prSet presAssocID="{593A43C9-A2D9-4BF9-A986-DE52C2F27AFF}" presName="sibTrans" presStyleLbl="sibTrans2D1" presStyleIdx="1" presStyleCnt="3"/>
      <dgm:spPr/>
    </dgm:pt>
    <dgm:pt modelId="{CBDD6A40-6C9B-4C3E-B927-77C9F9DD1390}" type="pres">
      <dgm:prSet presAssocID="{593A43C9-A2D9-4BF9-A986-DE52C2F27AFF}" presName="connectorText" presStyleLbl="sibTrans2D1" presStyleIdx="1" presStyleCnt="3"/>
      <dgm:spPr/>
    </dgm:pt>
    <dgm:pt modelId="{ABEDDF45-FA7C-4143-8B7B-21958882D9BC}" type="pres">
      <dgm:prSet presAssocID="{E1330418-F8A1-4A74-B90E-0654D6CA4501}" presName="node" presStyleLbl="node1" presStyleIdx="2" presStyleCnt="4">
        <dgm:presLayoutVars>
          <dgm:bulletEnabled val="1"/>
        </dgm:presLayoutVars>
      </dgm:prSet>
      <dgm:spPr/>
    </dgm:pt>
    <dgm:pt modelId="{5BC4E881-353C-4166-82C0-EE4A656D54D4}" type="pres">
      <dgm:prSet presAssocID="{B9464CCA-88A4-4755-BDF1-EB24933EDEBA}" presName="sibTrans" presStyleLbl="sibTrans2D1" presStyleIdx="2" presStyleCnt="3"/>
      <dgm:spPr/>
    </dgm:pt>
    <dgm:pt modelId="{3F29C551-5B54-4F09-AA4C-D4DD861D2B59}" type="pres">
      <dgm:prSet presAssocID="{B9464CCA-88A4-4755-BDF1-EB24933EDEBA}" presName="connectorText" presStyleLbl="sibTrans2D1" presStyleIdx="2" presStyleCnt="3"/>
      <dgm:spPr/>
    </dgm:pt>
    <dgm:pt modelId="{D0ACCEE0-D83C-47E5-837C-121BB692F299}" type="pres">
      <dgm:prSet presAssocID="{3C9F456A-97BD-4BFE-98C3-F9A7FD29A87D}" presName="node" presStyleLbl="node1" presStyleIdx="3" presStyleCnt="4">
        <dgm:presLayoutVars>
          <dgm:bulletEnabled val="1"/>
        </dgm:presLayoutVars>
      </dgm:prSet>
      <dgm:spPr/>
    </dgm:pt>
  </dgm:ptLst>
  <dgm:cxnLst>
    <dgm:cxn modelId="{87134001-B703-45DE-BA02-01F431C9598A}" type="presOf" srcId="{593A43C9-A2D9-4BF9-A986-DE52C2F27AFF}" destId="{CBDD6A40-6C9B-4C3E-B927-77C9F9DD1390}" srcOrd="1" destOrd="0" presId="urn:microsoft.com/office/officeart/2005/8/layout/process1"/>
    <dgm:cxn modelId="{3F2D950A-4786-43FD-B2BF-979B7523A7F6}" type="presOf" srcId="{60C75488-671E-40B8-A1A8-2AE0AE40306F}" destId="{D5C1B2E2-EC18-4312-9AA8-2067DD4E51D1}" srcOrd="0" destOrd="0" presId="urn:microsoft.com/office/officeart/2005/8/layout/process1"/>
    <dgm:cxn modelId="{C99E2A37-285A-413D-AFFB-A9B9DB7FE828}" srcId="{60C75488-671E-40B8-A1A8-2AE0AE40306F}" destId="{E1330418-F8A1-4A74-B90E-0654D6CA4501}" srcOrd="2" destOrd="0" parTransId="{EFF86F6B-DD04-483D-A28C-6723C17B3DAA}" sibTransId="{B9464CCA-88A4-4755-BDF1-EB24933EDEBA}"/>
    <dgm:cxn modelId="{D143ED3C-7533-4643-8804-F20E9FF51BAF}" type="presOf" srcId="{E1330418-F8A1-4A74-B90E-0654D6CA4501}" destId="{ABEDDF45-FA7C-4143-8B7B-21958882D9BC}" srcOrd="0" destOrd="0" presId="urn:microsoft.com/office/officeart/2005/8/layout/process1"/>
    <dgm:cxn modelId="{902A7262-FEBC-4C9B-8951-98598AEBD599}" type="presOf" srcId="{9E846B15-416E-4309-8898-595CEC20E3F6}" destId="{00D1B07C-B95A-4719-A6D4-36628BB31415}" srcOrd="0" destOrd="0" presId="urn:microsoft.com/office/officeart/2005/8/layout/process1"/>
    <dgm:cxn modelId="{E99CC96D-544E-4A59-9FE8-28334D8A10BE}" type="presOf" srcId="{2E983FCE-6196-4A1E-8968-BE8A12B70CE6}" destId="{BEA63A3E-9A6A-4793-A1A0-3E956E39AFBC}" srcOrd="0" destOrd="0" presId="urn:microsoft.com/office/officeart/2005/8/layout/process1"/>
    <dgm:cxn modelId="{85CBFE85-8605-470D-955B-8AE4EB55ED9D}" type="presOf" srcId="{B9464CCA-88A4-4755-BDF1-EB24933EDEBA}" destId="{5BC4E881-353C-4166-82C0-EE4A656D54D4}" srcOrd="0" destOrd="0" presId="urn:microsoft.com/office/officeart/2005/8/layout/process1"/>
    <dgm:cxn modelId="{9EE57D9D-2A1B-4C7C-B5D6-79EA92FF9F20}" type="presOf" srcId="{40266846-B644-4C3C-B9CE-878920A2CFAC}" destId="{B37DD05B-0FC4-46B2-BCEB-9DFADC14B54C}" srcOrd="0" destOrd="0" presId="urn:microsoft.com/office/officeart/2005/8/layout/process1"/>
    <dgm:cxn modelId="{2DA624A8-1883-4FEF-AC75-E87E4AE562AC}" srcId="{60C75488-671E-40B8-A1A8-2AE0AE40306F}" destId="{3C9F456A-97BD-4BFE-98C3-F9A7FD29A87D}" srcOrd="3" destOrd="0" parTransId="{0BCDC34C-EAC7-40D2-A2E7-70AB18E70304}" sibTransId="{CD4EF08E-9E7A-438D-9A0F-6E5962AB43D9}"/>
    <dgm:cxn modelId="{9E490ABA-915F-4818-9FE3-33F291248BDF}" type="presOf" srcId="{B9464CCA-88A4-4755-BDF1-EB24933EDEBA}" destId="{3F29C551-5B54-4F09-AA4C-D4DD861D2B59}" srcOrd="1" destOrd="0" presId="urn:microsoft.com/office/officeart/2005/8/layout/process1"/>
    <dgm:cxn modelId="{358E3BBE-50D1-444B-A211-9A9457D30BD8}" type="presOf" srcId="{593A43C9-A2D9-4BF9-A986-DE52C2F27AFF}" destId="{59E24D41-9DEA-4438-8CED-AC2FDE27FABF}" srcOrd="0" destOrd="0" presId="urn:microsoft.com/office/officeart/2005/8/layout/process1"/>
    <dgm:cxn modelId="{ED42E4BF-E6BE-4770-B928-F2606304FDF8}" type="presOf" srcId="{3C9F456A-97BD-4BFE-98C3-F9A7FD29A87D}" destId="{D0ACCEE0-D83C-47E5-837C-121BB692F299}" srcOrd="0" destOrd="0" presId="urn:microsoft.com/office/officeart/2005/8/layout/process1"/>
    <dgm:cxn modelId="{5A16B0DD-3EC1-493B-BB2B-374B7FCA4FE5}" srcId="{60C75488-671E-40B8-A1A8-2AE0AE40306F}" destId="{2E983FCE-6196-4A1E-8968-BE8A12B70CE6}" srcOrd="1" destOrd="0" parTransId="{224160FC-60E5-4006-B0D3-218BE50C8A99}" sibTransId="{593A43C9-A2D9-4BF9-A986-DE52C2F27AFF}"/>
    <dgm:cxn modelId="{A8098FE1-3DE6-47C0-BFB0-BDF96CD46E0A}" srcId="{60C75488-671E-40B8-A1A8-2AE0AE40306F}" destId="{40266846-B644-4C3C-B9CE-878920A2CFAC}" srcOrd="0" destOrd="0" parTransId="{8452EB70-2C9E-4FE2-B580-8DAEA0F525C7}" sibTransId="{9E846B15-416E-4309-8898-595CEC20E3F6}"/>
    <dgm:cxn modelId="{AE7FDAED-E1E4-4308-88DB-E110430C249E}" type="presOf" srcId="{9E846B15-416E-4309-8898-595CEC20E3F6}" destId="{AF7596ED-2451-45F6-AD72-615536F0588A}" srcOrd="1" destOrd="0" presId="urn:microsoft.com/office/officeart/2005/8/layout/process1"/>
    <dgm:cxn modelId="{117CEAC5-AEC2-42BB-9581-5438151AA17C}" type="presParOf" srcId="{D5C1B2E2-EC18-4312-9AA8-2067DD4E51D1}" destId="{B37DD05B-0FC4-46B2-BCEB-9DFADC14B54C}" srcOrd="0" destOrd="0" presId="urn:microsoft.com/office/officeart/2005/8/layout/process1"/>
    <dgm:cxn modelId="{7E35AA9B-7C37-4B82-BD27-4F5BF841FF75}" type="presParOf" srcId="{D5C1B2E2-EC18-4312-9AA8-2067DD4E51D1}" destId="{00D1B07C-B95A-4719-A6D4-36628BB31415}" srcOrd="1" destOrd="0" presId="urn:microsoft.com/office/officeart/2005/8/layout/process1"/>
    <dgm:cxn modelId="{9147C1B3-7518-43B2-BCBE-76A040269734}" type="presParOf" srcId="{00D1B07C-B95A-4719-A6D4-36628BB31415}" destId="{AF7596ED-2451-45F6-AD72-615536F0588A}" srcOrd="0" destOrd="0" presId="urn:microsoft.com/office/officeart/2005/8/layout/process1"/>
    <dgm:cxn modelId="{B062AE0C-43BB-42C3-A00A-3A786F0F42FE}" type="presParOf" srcId="{D5C1B2E2-EC18-4312-9AA8-2067DD4E51D1}" destId="{BEA63A3E-9A6A-4793-A1A0-3E956E39AFBC}" srcOrd="2" destOrd="0" presId="urn:microsoft.com/office/officeart/2005/8/layout/process1"/>
    <dgm:cxn modelId="{0E4D18CE-E18D-4358-806B-D2DBC9AE119A}" type="presParOf" srcId="{D5C1B2E2-EC18-4312-9AA8-2067DD4E51D1}" destId="{59E24D41-9DEA-4438-8CED-AC2FDE27FABF}" srcOrd="3" destOrd="0" presId="urn:microsoft.com/office/officeart/2005/8/layout/process1"/>
    <dgm:cxn modelId="{9A269483-48B9-4BFF-B706-CDD052C17DCC}" type="presParOf" srcId="{59E24D41-9DEA-4438-8CED-AC2FDE27FABF}" destId="{CBDD6A40-6C9B-4C3E-B927-77C9F9DD1390}" srcOrd="0" destOrd="0" presId="urn:microsoft.com/office/officeart/2005/8/layout/process1"/>
    <dgm:cxn modelId="{C1004568-1EB7-47EF-B54A-02435D93EEDF}" type="presParOf" srcId="{D5C1B2E2-EC18-4312-9AA8-2067DD4E51D1}" destId="{ABEDDF45-FA7C-4143-8B7B-21958882D9BC}" srcOrd="4" destOrd="0" presId="urn:microsoft.com/office/officeart/2005/8/layout/process1"/>
    <dgm:cxn modelId="{C7C92B18-53AE-4F43-B898-3E548BD14540}" type="presParOf" srcId="{D5C1B2E2-EC18-4312-9AA8-2067DD4E51D1}" destId="{5BC4E881-353C-4166-82C0-EE4A656D54D4}" srcOrd="5" destOrd="0" presId="urn:microsoft.com/office/officeart/2005/8/layout/process1"/>
    <dgm:cxn modelId="{DD9E72B4-91D8-4D15-8B9E-49504C82D49F}" type="presParOf" srcId="{5BC4E881-353C-4166-82C0-EE4A656D54D4}" destId="{3F29C551-5B54-4F09-AA4C-D4DD861D2B59}" srcOrd="0" destOrd="0" presId="urn:microsoft.com/office/officeart/2005/8/layout/process1"/>
    <dgm:cxn modelId="{BBEE40EC-70EC-46EC-BB8A-4F0D17497279}" type="presParOf" srcId="{D5C1B2E2-EC18-4312-9AA8-2067DD4E51D1}" destId="{D0ACCEE0-D83C-47E5-837C-121BB692F299}"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DD05B-0FC4-46B2-BCEB-9DFADC14B54C}">
      <dsp:nvSpPr>
        <dsp:cNvPr id="0" name=""/>
        <dsp:cNvSpPr/>
      </dsp:nvSpPr>
      <dsp:spPr>
        <a:xfrm>
          <a:off x="2561" y="918355"/>
          <a:ext cx="1119788" cy="671873"/>
        </a:xfrm>
        <a:prstGeom prst="roundRect">
          <a:avLst>
            <a:gd name="adj" fmla="val 1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School Competition</a:t>
          </a:r>
        </a:p>
      </dsp:txBody>
      <dsp:txXfrm>
        <a:off x="22239" y="938033"/>
        <a:ext cx="1080432" cy="632517"/>
      </dsp:txXfrm>
    </dsp:sp>
    <dsp:sp modelId="{00D1B07C-B95A-4719-A6D4-36628BB31415}">
      <dsp:nvSpPr>
        <dsp:cNvPr id="0" name=""/>
        <dsp:cNvSpPr/>
      </dsp:nvSpPr>
      <dsp:spPr>
        <a:xfrm>
          <a:off x="1234328" y="1115438"/>
          <a:ext cx="237395" cy="277707"/>
        </a:xfrm>
        <a:prstGeom prst="rightArrow">
          <a:avLst>
            <a:gd name="adj1" fmla="val 60000"/>
            <a:gd name="adj2" fmla="val 5000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234328" y="1170979"/>
        <a:ext cx="166177" cy="166625"/>
      </dsp:txXfrm>
    </dsp:sp>
    <dsp:sp modelId="{BEA63A3E-9A6A-4793-A1A0-3E956E39AFBC}">
      <dsp:nvSpPr>
        <dsp:cNvPr id="0" name=""/>
        <dsp:cNvSpPr/>
      </dsp:nvSpPr>
      <dsp:spPr>
        <a:xfrm>
          <a:off x="1570264" y="918355"/>
          <a:ext cx="1119788" cy="671873"/>
        </a:xfrm>
        <a:prstGeom prst="roundRect">
          <a:avLst>
            <a:gd name="adj" fmla="val 10000"/>
          </a:avLst>
        </a:prstGeom>
        <a:gradFill rotWithShape="0">
          <a:gsLst>
            <a:gs pos="0">
              <a:schemeClr val="accent2">
                <a:hueOff val="-904150"/>
                <a:satOff val="-552"/>
                <a:lumOff val="2157"/>
                <a:alphaOff val="0"/>
                <a:tint val="96000"/>
                <a:lumMod val="100000"/>
              </a:schemeClr>
            </a:gs>
            <a:gs pos="78000">
              <a:schemeClr val="accent2">
                <a:hueOff val="-904150"/>
                <a:satOff val="-552"/>
                <a:lumOff val="2157"/>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Register and Submit Draft</a:t>
          </a:r>
        </a:p>
      </dsp:txBody>
      <dsp:txXfrm>
        <a:off x="1589942" y="938033"/>
        <a:ext cx="1080432" cy="632517"/>
      </dsp:txXfrm>
    </dsp:sp>
    <dsp:sp modelId="{59E24D41-9DEA-4438-8CED-AC2FDE27FABF}">
      <dsp:nvSpPr>
        <dsp:cNvPr id="0" name=""/>
        <dsp:cNvSpPr/>
      </dsp:nvSpPr>
      <dsp:spPr>
        <a:xfrm>
          <a:off x="2802032" y="1115438"/>
          <a:ext cx="237395" cy="277707"/>
        </a:xfrm>
        <a:prstGeom prst="rightArrow">
          <a:avLst>
            <a:gd name="adj1" fmla="val 60000"/>
            <a:gd name="adj2" fmla="val 50000"/>
          </a:avLst>
        </a:prstGeom>
        <a:gradFill rotWithShape="0">
          <a:gsLst>
            <a:gs pos="0">
              <a:schemeClr val="accent2">
                <a:hueOff val="-1356225"/>
                <a:satOff val="-828"/>
                <a:lumOff val="3235"/>
                <a:alphaOff val="0"/>
                <a:tint val="96000"/>
                <a:lumMod val="100000"/>
              </a:schemeClr>
            </a:gs>
            <a:gs pos="78000">
              <a:schemeClr val="accent2">
                <a:hueOff val="-1356225"/>
                <a:satOff val="-828"/>
                <a:lumOff val="3235"/>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802032" y="1170979"/>
        <a:ext cx="166177" cy="166625"/>
      </dsp:txXfrm>
    </dsp:sp>
    <dsp:sp modelId="{ABEDDF45-FA7C-4143-8B7B-21958882D9BC}">
      <dsp:nvSpPr>
        <dsp:cNvPr id="0" name=""/>
        <dsp:cNvSpPr/>
      </dsp:nvSpPr>
      <dsp:spPr>
        <a:xfrm>
          <a:off x="3137968" y="918355"/>
          <a:ext cx="1119788" cy="671873"/>
        </a:xfrm>
        <a:prstGeom prst="roundRect">
          <a:avLst>
            <a:gd name="adj" fmla="val 10000"/>
          </a:avLst>
        </a:prstGeom>
        <a:gradFill rotWithShape="0">
          <a:gsLst>
            <a:gs pos="0">
              <a:schemeClr val="accent2">
                <a:hueOff val="-1808300"/>
                <a:satOff val="-1104"/>
                <a:lumOff val="4314"/>
                <a:alphaOff val="0"/>
                <a:tint val="96000"/>
                <a:lumMod val="100000"/>
              </a:schemeClr>
            </a:gs>
            <a:gs pos="78000">
              <a:schemeClr val="accent2">
                <a:hueOff val="-1808300"/>
                <a:satOff val="-1104"/>
                <a:lumOff val="4314"/>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Final Submission</a:t>
          </a:r>
        </a:p>
      </dsp:txBody>
      <dsp:txXfrm>
        <a:off x="3157646" y="938033"/>
        <a:ext cx="1080432" cy="632517"/>
      </dsp:txXfrm>
    </dsp:sp>
    <dsp:sp modelId="{5BC4E881-353C-4166-82C0-EE4A656D54D4}">
      <dsp:nvSpPr>
        <dsp:cNvPr id="0" name=""/>
        <dsp:cNvSpPr/>
      </dsp:nvSpPr>
      <dsp:spPr>
        <a:xfrm>
          <a:off x="4369735" y="1115438"/>
          <a:ext cx="237395" cy="277707"/>
        </a:xfrm>
        <a:prstGeom prst="rightArrow">
          <a:avLst>
            <a:gd name="adj1" fmla="val 60000"/>
            <a:gd name="adj2" fmla="val 50000"/>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369735" y="1170979"/>
        <a:ext cx="166177" cy="166625"/>
      </dsp:txXfrm>
    </dsp:sp>
    <dsp:sp modelId="{D0ACCEE0-D83C-47E5-837C-121BB692F299}">
      <dsp:nvSpPr>
        <dsp:cNvPr id="0" name=""/>
        <dsp:cNvSpPr/>
      </dsp:nvSpPr>
      <dsp:spPr>
        <a:xfrm>
          <a:off x="4705672" y="918355"/>
          <a:ext cx="1119788" cy="671873"/>
        </a:xfrm>
        <a:prstGeom prst="roundRect">
          <a:avLst>
            <a:gd name="adj" fmla="val 10000"/>
          </a:avLst>
        </a:prstGeom>
        <a:gradFill rotWithShape="0">
          <a:gsLst>
            <a:gs pos="0">
              <a:schemeClr val="accent2">
                <a:hueOff val="-2712450"/>
                <a:satOff val="-1656"/>
                <a:lumOff val="6471"/>
                <a:alphaOff val="0"/>
                <a:tint val="96000"/>
                <a:lumMod val="100000"/>
              </a:schemeClr>
            </a:gs>
            <a:gs pos="78000">
              <a:schemeClr val="accent2">
                <a:hueOff val="-2712450"/>
                <a:satOff val="-1656"/>
                <a:lumOff val="6471"/>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Present</a:t>
          </a:r>
        </a:p>
      </dsp:txBody>
      <dsp:txXfrm>
        <a:off x="4725350" y="938033"/>
        <a:ext cx="1080432" cy="6325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6F585-1EA6-4DFB-84D6-5E087D933CA4}"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FB0C6D-3640-48E2-BD55-A71CB24F6B99}" type="slidenum">
              <a:rPr lang="en-US" smtClean="0"/>
              <a:t>‹#›</a:t>
            </a:fld>
            <a:endParaRPr lang="en-US"/>
          </a:p>
        </p:txBody>
      </p:sp>
    </p:spTree>
    <p:extLst>
      <p:ext uri="{BB962C8B-B14F-4D97-AF65-F5344CB8AC3E}">
        <p14:creationId xmlns:p14="http://schemas.microsoft.com/office/powerpoint/2010/main" val="323662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A. Hollis Wolf Case Presentation Competition informational PowerPoint. We will be going over what A. Hollis Wolf is, some basic requirements, and the suggested process and deadlines.</a:t>
            </a:r>
          </a:p>
        </p:txBody>
      </p:sp>
      <p:sp>
        <p:nvSpPr>
          <p:cNvPr id="4" name="Slide Number Placeholder 3"/>
          <p:cNvSpPr>
            <a:spLocks noGrp="1"/>
          </p:cNvSpPr>
          <p:nvPr>
            <p:ph type="sldNum" sz="quarter" idx="5"/>
          </p:nvPr>
        </p:nvSpPr>
        <p:spPr/>
        <p:txBody>
          <a:bodyPr/>
          <a:lstStyle/>
          <a:p>
            <a:fld id="{CEFB0C6D-3640-48E2-BD55-A71CB24F6B99}" type="slidenum">
              <a:rPr lang="en-US" smtClean="0"/>
              <a:t>1</a:t>
            </a:fld>
            <a:endParaRPr lang="en-US"/>
          </a:p>
        </p:txBody>
      </p:sp>
    </p:spTree>
    <p:extLst>
      <p:ext uri="{BB962C8B-B14F-4D97-AF65-F5344CB8AC3E}">
        <p14:creationId xmlns:p14="http://schemas.microsoft.com/office/powerpoint/2010/main" val="2193036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started, what is A. Hollis Wolf? (Read Slide) This competition is designed to help foster critical thinking skills, improve osteopathic principles understanding, and develop understanding of Case Reports in order to further the osteopathic profession. </a:t>
            </a:r>
          </a:p>
        </p:txBody>
      </p:sp>
      <p:sp>
        <p:nvSpPr>
          <p:cNvPr id="4" name="Slide Number Placeholder 3"/>
          <p:cNvSpPr>
            <a:spLocks noGrp="1"/>
          </p:cNvSpPr>
          <p:nvPr>
            <p:ph type="sldNum" sz="quarter" idx="5"/>
          </p:nvPr>
        </p:nvSpPr>
        <p:spPr/>
        <p:txBody>
          <a:bodyPr/>
          <a:lstStyle/>
          <a:p>
            <a:fld id="{CEFB0C6D-3640-48E2-BD55-A71CB24F6B99}" type="slidenum">
              <a:rPr lang="en-US" smtClean="0"/>
              <a:t>2</a:t>
            </a:fld>
            <a:endParaRPr lang="en-US"/>
          </a:p>
        </p:txBody>
      </p:sp>
    </p:spTree>
    <p:extLst>
      <p:ext uri="{BB962C8B-B14F-4D97-AF65-F5344CB8AC3E}">
        <p14:creationId xmlns:p14="http://schemas.microsoft.com/office/powerpoint/2010/main" val="2734204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Hollis Wolf Case Presentation is unique compared to most other case reports and competitions as far as requirements go. To start, there may be only one presenter for the presentation and each school is only allowed one representative. The presenter must be a National SAAO Member prior to submitting their presentation. For those that wish to participate again, you may not have been a previous 1</a:t>
            </a:r>
            <a:r>
              <a:rPr lang="en-US" baseline="30000" dirty="0"/>
              <a:t>st</a:t>
            </a:r>
            <a:r>
              <a:rPr lang="en-US" dirty="0"/>
              <a:t> place winner. Because of the nature of A. Hollis Wolf discussing clinical benefit, no mock patients may be used. This must be original in that it was not presented previously at a national conference. All selected participants must be present for the practice run through the Friday of Convocation. Each presentation has a 5 minute limit and must contain OMT and Findings. For more in depth requirements, please refer to the Chapter Notebook’s A. Hollis Wolf section. </a:t>
            </a:r>
          </a:p>
        </p:txBody>
      </p:sp>
      <p:sp>
        <p:nvSpPr>
          <p:cNvPr id="4" name="Slide Number Placeholder 3"/>
          <p:cNvSpPr>
            <a:spLocks noGrp="1"/>
          </p:cNvSpPr>
          <p:nvPr>
            <p:ph type="sldNum" sz="quarter" idx="5"/>
          </p:nvPr>
        </p:nvSpPr>
        <p:spPr/>
        <p:txBody>
          <a:bodyPr/>
          <a:lstStyle/>
          <a:p>
            <a:fld id="{CEFB0C6D-3640-48E2-BD55-A71CB24F6B99}" type="slidenum">
              <a:rPr lang="en-US" smtClean="0"/>
              <a:t>3</a:t>
            </a:fld>
            <a:endParaRPr lang="en-US"/>
          </a:p>
        </p:txBody>
      </p:sp>
    </p:spTree>
    <p:extLst>
      <p:ext uri="{BB962C8B-B14F-4D97-AF65-F5344CB8AC3E}">
        <p14:creationId xmlns:p14="http://schemas.microsoft.com/office/powerpoint/2010/main" val="387686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run this for several years and received feedback from judges, here are some suggestions on what makes a good presentation. The biggest one is make it interesting. If you find the case boring, chances are that it will come across in your presentation and be felt by the audience as boring. Many presentation have been ones that are either unique diagnoses or applications of techniques. It can be as simple as applying a technique in a new way that produced results or finally finding what worked for the patient in their situation. The more evidence based it can be, the better. Cite previous works, case reports, or even widely accepted books to help bolster your presentation. Be sure to practice your presentation. 5 minutes may seem like a lot of time, but it goes by in flash. Practicing your presentation also allows you to see where you would like to delve into information beyond your slides. One of the biggest things is ensuring you have energy and enthusiasm throughout your presentation. The audience is there to support you and listen to you. Engage them by using the stage and setting a clear pace to emphasize points you wish to highlight. Overall, be yourself and present in a way that feels comfortable to you. </a:t>
            </a:r>
          </a:p>
        </p:txBody>
      </p:sp>
      <p:sp>
        <p:nvSpPr>
          <p:cNvPr id="4" name="Slide Number Placeholder 3"/>
          <p:cNvSpPr>
            <a:spLocks noGrp="1"/>
          </p:cNvSpPr>
          <p:nvPr>
            <p:ph type="sldNum" sz="quarter" idx="5"/>
          </p:nvPr>
        </p:nvSpPr>
        <p:spPr/>
        <p:txBody>
          <a:bodyPr/>
          <a:lstStyle/>
          <a:p>
            <a:fld id="{CEFB0C6D-3640-48E2-BD55-A71CB24F6B99}" type="slidenum">
              <a:rPr lang="en-US" smtClean="0"/>
              <a:t>4</a:t>
            </a:fld>
            <a:endParaRPr lang="en-US"/>
          </a:p>
        </p:txBody>
      </p:sp>
    </p:spTree>
    <p:extLst>
      <p:ext uri="{BB962C8B-B14F-4D97-AF65-F5344CB8AC3E}">
        <p14:creationId xmlns:p14="http://schemas.microsoft.com/office/powerpoint/2010/main" val="226600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suggested process with deadlines is laid out on this slide. It is recommended that the School Competition be held in late December or early January to allow for ample time for the winner to submit their preliminary presentation for citation review. You will then receive feedback on citations with the opportunity to correct any mistakes with a final submission deadline. You will then be expected to be present in person for the practice session, which is held the Friday of Convocation, and the competition day, held the Saturday of Convocation. For further details of deadlines, please refer to the Chapter Notebook.  </a:t>
            </a:r>
          </a:p>
        </p:txBody>
      </p:sp>
      <p:sp>
        <p:nvSpPr>
          <p:cNvPr id="4" name="Slide Number Placeholder 3"/>
          <p:cNvSpPr>
            <a:spLocks noGrp="1"/>
          </p:cNvSpPr>
          <p:nvPr>
            <p:ph type="sldNum" sz="quarter" idx="5"/>
          </p:nvPr>
        </p:nvSpPr>
        <p:spPr/>
        <p:txBody>
          <a:bodyPr/>
          <a:lstStyle/>
          <a:p>
            <a:fld id="{CEFB0C6D-3640-48E2-BD55-A71CB24F6B99}" type="slidenum">
              <a:rPr lang="en-US" smtClean="0"/>
              <a:t>5</a:t>
            </a:fld>
            <a:endParaRPr lang="en-US"/>
          </a:p>
        </p:txBody>
      </p:sp>
    </p:spTree>
    <p:extLst>
      <p:ext uri="{BB962C8B-B14F-4D97-AF65-F5344CB8AC3E}">
        <p14:creationId xmlns:p14="http://schemas.microsoft.com/office/powerpoint/2010/main" val="10985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viewing this presentation. If there are any questions, please contact the SAAO Vice Chair at the email listed. You may also reach out to your local chapter leadership and Regional Coordinator as well. Thank you for your time and we hope that you will compete in this competition. </a:t>
            </a:r>
          </a:p>
        </p:txBody>
      </p:sp>
      <p:sp>
        <p:nvSpPr>
          <p:cNvPr id="4" name="Slide Number Placeholder 3"/>
          <p:cNvSpPr>
            <a:spLocks noGrp="1"/>
          </p:cNvSpPr>
          <p:nvPr>
            <p:ph type="sldNum" sz="quarter" idx="5"/>
          </p:nvPr>
        </p:nvSpPr>
        <p:spPr/>
        <p:txBody>
          <a:bodyPr/>
          <a:lstStyle/>
          <a:p>
            <a:fld id="{CEFB0C6D-3640-48E2-BD55-A71CB24F6B99}" type="slidenum">
              <a:rPr lang="en-US" smtClean="0"/>
              <a:t>6</a:t>
            </a:fld>
            <a:endParaRPr lang="en-US"/>
          </a:p>
        </p:txBody>
      </p:sp>
    </p:spTree>
    <p:extLst>
      <p:ext uri="{BB962C8B-B14F-4D97-AF65-F5344CB8AC3E}">
        <p14:creationId xmlns:p14="http://schemas.microsoft.com/office/powerpoint/2010/main" val="390682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55321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pPr/>
              <a:t>11/1/2023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155196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pPr/>
              <a:t>11/1/2023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37572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pPr/>
              <a:t>11/1/2023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665649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pPr/>
              <a:t>11/1/2023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63162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pPr/>
              <a:t>11/1/2023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230283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304124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03811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637B58-87C1-446D-BDA9-B06F4BCF778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53809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637B58-87C1-446D-BDA9-B06F4BCF7782}"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9587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637B58-87C1-446D-BDA9-B06F4BCF7782}"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23668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637B58-87C1-446D-BDA9-B06F4BCF7782}"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992399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637B58-87C1-446D-BDA9-B06F4BCF7782}"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5688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37B58-87C1-446D-BDA9-B06F4BCF7782}"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09781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637B58-87C1-446D-BDA9-B06F4BCF7782}"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55034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
        <p:nvSpPr>
          <p:cNvPr id="5" name="Date Placeholder 4"/>
          <p:cNvSpPr>
            <a:spLocks noGrp="1"/>
          </p:cNvSpPr>
          <p:nvPr>
            <p:ph type="dt" sz="half" idx="10"/>
          </p:nvPr>
        </p:nvSpPr>
        <p:spPr/>
        <p:txBody>
          <a:bodyPr/>
          <a:lstStyle/>
          <a:p>
            <a:fld id="{32637B58-87C1-446D-BDA9-B06F4BCF7782}" type="datetimeFigureOut">
              <a:rPr lang="en-US" smtClean="0"/>
              <a:t>11/1/2023</a:t>
            </a:fld>
            <a:endParaRPr lang="en-US"/>
          </a:p>
        </p:txBody>
      </p:sp>
    </p:spTree>
    <p:extLst>
      <p:ext uri="{BB962C8B-B14F-4D97-AF65-F5344CB8AC3E}">
        <p14:creationId xmlns:p14="http://schemas.microsoft.com/office/powerpoint/2010/main" val="56937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637B58-87C1-446D-BDA9-B06F4BCF7782}" type="datetimeFigureOut">
              <a:rPr lang="en-US" smtClean="0"/>
              <a:pPr/>
              <a:t>11/1/2023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84284490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g"/><Relationship Id="rId5" Type="http://schemas.openxmlformats.org/officeDocument/2006/relationships/hyperlink" Target="mailto:saaovchair@academyofosteopathy.org"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 name="Picture 2" descr="A close-up of a network&#10;&#10;Description automatically generated">
            <a:extLst>
              <a:ext uri="{FF2B5EF4-FFF2-40B4-BE49-F238E27FC236}">
                <a16:creationId xmlns:a16="http://schemas.microsoft.com/office/drawing/2014/main" id="{E28774E8-DB31-67E6-1385-C91171D6C0EC}"/>
              </a:ext>
            </a:extLst>
          </p:cNvPr>
          <p:cNvPicPr>
            <a:picLocks noChangeAspect="1"/>
          </p:cNvPicPr>
          <p:nvPr/>
        </p:nvPicPr>
        <p:blipFill rotWithShape="1">
          <a:blip r:embed="rId5">
            <a:duotone>
              <a:schemeClr val="accent1">
                <a:shade val="45000"/>
                <a:satMod val="135000"/>
              </a:schemeClr>
              <a:prstClr val="white"/>
            </a:duotone>
          </a:blip>
          <a:srcRect l="9091" t="9274" b="8579"/>
          <a:stretch/>
        </p:blipFill>
        <p:spPr>
          <a:xfrm>
            <a:off x="1" y="10"/>
            <a:ext cx="12191999" cy="6857990"/>
          </a:xfrm>
          <a:prstGeom prst="rect">
            <a:avLst/>
          </a:prstGeom>
        </p:spPr>
      </p:pic>
      <p:sp>
        <p:nvSpPr>
          <p:cNvPr id="50" name="Isosceles Triangle 49">
            <a:extLst>
              <a:ext uri="{FF2B5EF4-FFF2-40B4-BE49-F238E27FC236}">
                <a16:creationId xmlns:a16="http://schemas.microsoft.com/office/drawing/2014/main" id="{F5F0CD5C-72F3-4090-8A69-8E15CB432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Parallelogram 51">
            <a:extLst>
              <a:ext uri="{FF2B5EF4-FFF2-40B4-BE49-F238E27FC236}">
                <a16:creationId xmlns:a16="http://schemas.microsoft.com/office/drawing/2014/main" id="{217496A2-9394-4FB7-BA0E-717D2D2E7A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D02CF681-4765-4E88-802F-B2474DCD51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3D57B2BA-243C-45C7-A5D8-46CA7194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8" name="Rectangle 23">
            <a:extLst>
              <a:ext uri="{FF2B5EF4-FFF2-40B4-BE49-F238E27FC236}">
                <a16:creationId xmlns:a16="http://schemas.microsoft.com/office/drawing/2014/main" id="{67374FB5-CBB7-46FF-95B5-2251BC685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25">
            <a:extLst>
              <a:ext uri="{FF2B5EF4-FFF2-40B4-BE49-F238E27FC236}">
                <a16:creationId xmlns:a16="http://schemas.microsoft.com/office/drawing/2014/main" id="{34BCEAB7-D9E0-40A4-9254-8593BD3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 name="Isosceles Triangle 61">
            <a:extLst>
              <a:ext uri="{FF2B5EF4-FFF2-40B4-BE49-F238E27FC236}">
                <a16:creationId xmlns:a16="http://schemas.microsoft.com/office/drawing/2014/main" id="{D567A354-BB63-405C-8E5F-2F510E670F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54ECB80-2AE5-94D2-EC0D-74DC1F6D2C7D}"/>
              </a:ext>
            </a:extLst>
          </p:cNvPr>
          <p:cNvSpPr>
            <a:spLocks noGrp="1"/>
          </p:cNvSpPr>
          <p:nvPr>
            <p:ph type="ctrTitle"/>
          </p:nvPr>
        </p:nvSpPr>
        <p:spPr>
          <a:xfrm>
            <a:off x="4791450" y="1678665"/>
            <a:ext cx="4482553" cy="2369131"/>
          </a:xfrm>
        </p:spPr>
        <p:txBody>
          <a:bodyPr>
            <a:normAutofit/>
          </a:bodyPr>
          <a:lstStyle/>
          <a:p>
            <a:pPr algn="ctr">
              <a:lnSpc>
                <a:spcPct val="90000"/>
              </a:lnSpc>
            </a:pPr>
            <a:r>
              <a:rPr lang="en-US" sz="4200" dirty="0">
                <a:solidFill>
                  <a:schemeClr val="accent2">
                    <a:lumMod val="50000"/>
                  </a:schemeClr>
                </a:solidFill>
              </a:rPr>
              <a:t>A. Hollis Wolf</a:t>
            </a:r>
            <a:br>
              <a:rPr lang="en-US" sz="4200" dirty="0">
                <a:solidFill>
                  <a:schemeClr val="accent2">
                    <a:lumMod val="50000"/>
                  </a:schemeClr>
                </a:solidFill>
              </a:rPr>
            </a:br>
            <a:r>
              <a:rPr lang="en-US" sz="4200" dirty="0">
                <a:solidFill>
                  <a:schemeClr val="accent2">
                    <a:lumMod val="50000"/>
                  </a:schemeClr>
                </a:solidFill>
              </a:rPr>
              <a:t>Case Presentation</a:t>
            </a:r>
            <a:br>
              <a:rPr lang="en-US" sz="4200" dirty="0">
                <a:solidFill>
                  <a:schemeClr val="accent2">
                    <a:lumMod val="50000"/>
                  </a:schemeClr>
                </a:solidFill>
              </a:rPr>
            </a:br>
            <a:r>
              <a:rPr lang="en-US" sz="4200" dirty="0">
                <a:solidFill>
                  <a:schemeClr val="accent2">
                    <a:lumMod val="50000"/>
                  </a:schemeClr>
                </a:solidFill>
              </a:rPr>
              <a:t>Competition</a:t>
            </a:r>
          </a:p>
        </p:txBody>
      </p:sp>
      <p:sp>
        <p:nvSpPr>
          <p:cNvPr id="64" name="Rectangle 27">
            <a:extLst>
              <a:ext uri="{FF2B5EF4-FFF2-40B4-BE49-F238E27FC236}">
                <a16:creationId xmlns:a16="http://schemas.microsoft.com/office/drawing/2014/main" id="{9185A8D7-2F20-4F7A-97BE-21DB1654C7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6" name="Rectangle 28">
            <a:extLst>
              <a:ext uri="{FF2B5EF4-FFF2-40B4-BE49-F238E27FC236}">
                <a16:creationId xmlns:a16="http://schemas.microsoft.com/office/drawing/2014/main" id="{CB65BD56-22B3-4E13-BFCA-B8E8BEB92D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8" name="Rectangle 29">
            <a:extLst>
              <a:ext uri="{FF2B5EF4-FFF2-40B4-BE49-F238E27FC236}">
                <a16:creationId xmlns:a16="http://schemas.microsoft.com/office/drawing/2014/main" id="{6790ED68-BCA0-4247-A72F-1CB85DF068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0" name="Isosceles Triangle 69">
            <a:extLst>
              <a:ext uri="{FF2B5EF4-FFF2-40B4-BE49-F238E27FC236}">
                <a16:creationId xmlns:a16="http://schemas.microsoft.com/office/drawing/2014/main" id="{DD0F2B3F-DC55-4FA7-B667-1ACD079209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Recorded Sound">
            <a:hlinkClick r:id="" action="ppaction://media"/>
            <a:extLst>
              <a:ext uri="{FF2B5EF4-FFF2-40B4-BE49-F238E27FC236}">
                <a16:creationId xmlns:a16="http://schemas.microsoft.com/office/drawing/2014/main" id="{241E5198-052E-380A-9B0B-8564E0DFB9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3777" y="6256877"/>
            <a:ext cx="609600" cy="609600"/>
          </a:xfrm>
          <a:prstGeom prst="rect">
            <a:avLst/>
          </a:prstGeom>
        </p:spPr>
      </p:pic>
    </p:spTree>
    <p:extLst>
      <p:ext uri="{BB962C8B-B14F-4D97-AF65-F5344CB8AC3E}">
        <p14:creationId xmlns:p14="http://schemas.microsoft.com/office/powerpoint/2010/main" val="9511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3D5D1-269F-F07C-CAD9-E2E2AEBE5B88}"/>
              </a:ext>
            </a:extLst>
          </p:cNvPr>
          <p:cNvSpPr>
            <a:spLocks noGrp="1"/>
          </p:cNvSpPr>
          <p:nvPr>
            <p:ph type="title"/>
          </p:nvPr>
        </p:nvSpPr>
        <p:spPr/>
        <p:txBody>
          <a:bodyPr/>
          <a:lstStyle/>
          <a:p>
            <a:r>
              <a:rPr lang="en-US" dirty="0">
                <a:solidFill>
                  <a:schemeClr val="accent2">
                    <a:lumMod val="50000"/>
                  </a:schemeClr>
                </a:solidFill>
              </a:rPr>
              <a:t>What Is AHW?</a:t>
            </a:r>
          </a:p>
        </p:txBody>
      </p:sp>
      <p:sp>
        <p:nvSpPr>
          <p:cNvPr id="3" name="Content Placeholder 2">
            <a:extLst>
              <a:ext uri="{FF2B5EF4-FFF2-40B4-BE49-F238E27FC236}">
                <a16:creationId xmlns:a16="http://schemas.microsoft.com/office/drawing/2014/main" id="{A53CB6D1-4C08-8AE6-1D3E-D2D68B32C8B4}"/>
              </a:ext>
            </a:extLst>
          </p:cNvPr>
          <p:cNvSpPr>
            <a:spLocks noGrp="1"/>
          </p:cNvSpPr>
          <p:nvPr>
            <p:ph idx="1"/>
          </p:nvPr>
        </p:nvSpPr>
        <p:spPr>
          <a:xfrm>
            <a:off x="677334" y="1569574"/>
            <a:ext cx="8596668" cy="3880773"/>
          </a:xfrm>
        </p:spPr>
        <p:txBody>
          <a:bodyPr>
            <a:normAutofit/>
          </a:bodyPr>
          <a:lstStyle/>
          <a:p>
            <a:pPr marL="0" indent="0" algn="ctr">
              <a:buNone/>
            </a:pPr>
            <a:r>
              <a:rPr lang="en-US" sz="2400" dirty="0"/>
              <a:t>“The goal of A. Hollis Wolf (AHW) Case Presentation Competition is to demonstrate the application of osteopathic principles through a case study. Students should discuss the patient diagnosis, associated somatic dysfunction(s) and appropriate treatment(s). Students should demonstrate overall clinical knowledge, including a discussion of why the osteopathic care was significant to the patient’s clinical outcome. A key component of the student’s presentation is an explanation of the student’s involvement in decision-making and treatment.” – SAAO Chapter Notebook</a:t>
            </a:r>
          </a:p>
        </p:txBody>
      </p:sp>
      <p:pic>
        <p:nvPicPr>
          <p:cNvPr id="4" name="Recorded Sound">
            <a:hlinkClick r:id="" action="ppaction://media"/>
            <a:extLst>
              <a:ext uri="{FF2B5EF4-FFF2-40B4-BE49-F238E27FC236}">
                <a16:creationId xmlns:a16="http://schemas.microsoft.com/office/drawing/2014/main" id="{0B482223-5953-0398-BAFB-933C2D9548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090" y="6196781"/>
            <a:ext cx="609600" cy="609600"/>
          </a:xfrm>
          <a:prstGeom prst="rect">
            <a:avLst/>
          </a:prstGeom>
        </p:spPr>
      </p:pic>
    </p:spTree>
    <p:extLst>
      <p:ext uri="{BB962C8B-B14F-4D97-AF65-F5344CB8AC3E}">
        <p14:creationId xmlns:p14="http://schemas.microsoft.com/office/powerpoint/2010/main" val="137750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71" name="Group 2056">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58" name="Straight Connector 2057">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9" name="Straight Connector 2058">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60"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1"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2" name="Isosceles Triangle 2061">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3"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4"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5"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6" name="Isosceles Triangle 2065">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67" name="Isosceles Triangle 2066">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CFA0EA93-5D8E-9477-F1A2-21EF9FB81F58}"/>
              </a:ext>
            </a:extLst>
          </p:cNvPr>
          <p:cNvSpPr>
            <a:spLocks noGrp="1"/>
          </p:cNvSpPr>
          <p:nvPr>
            <p:ph type="title"/>
          </p:nvPr>
        </p:nvSpPr>
        <p:spPr>
          <a:xfrm>
            <a:off x="5479485" y="298174"/>
            <a:ext cx="3737268" cy="1320800"/>
          </a:xfrm>
        </p:spPr>
        <p:txBody>
          <a:bodyPr vert="horz" lIns="91440" tIns="45720" rIns="91440" bIns="45720" rtlCol="0" anchor="t">
            <a:normAutofit/>
          </a:bodyPr>
          <a:lstStyle/>
          <a:p>
            <a:r>
              <a:rPr lang="en-US" dirty="0">
                <a:solidFill>
                  <a:schemeClr val="accent2">
                    <a:lumMod val="50000"/>
                  </a:schemeClr>
                </a:solidFill>
              </a:rPr>
              <a:t>Requirements</a:t>
            </a:r>
          </a:p>
        </p:txBody>
      </p:sp>
      <p:sp>
        <p:nvSpPr>
          <p:cNvPr id="3" name="Content Placeholder 2">
            <a:extLst>
              <a:ext uri="{FF2B5EF4-FFF2-40B4-BE49-F238E27FC236}">
                <a16:creationId xmlns:a16="http://schemas.microsoft.com/office/drawing/2014/main" id="{3F770731-F9ED-E8BD-7755-EDFDCC5D1304}"/>
              </a:ext>
            </a:extLst>
          </p:cNvPr>
          <p:cNvSpPr>
            <a:spLocks noGrp="1"/>
          </p:cNvSpPr>
          <p:nvPr>
            <p:ph sz="half" idx="1"/>
          </p:nvPr>
        </p:nvSpPr>
        <p:spPr>
          <a:xfrm>
            <a:off x="5209563" y="1411356"/>
            <a:ext cx="4987985" cy="5267739"/>
          </a:xfrm>
        </p:spPr>
        <p:txBody>
          <a:bodyPr vert="horz" lIns="91440" tIns="45720" rIns="91440" bIns="45720" rtlCol="0">
            <a:normAutofit fontScale="92500" lnSpcReduction="20000"/>
          </a:bodyPr>
          <a:lstStyle/>
          <a:p>
            <a:pPr>
              <a:lnSpc>
                <a:spcPct val="90000"/>
              </a:lnSpc>
            </a:pPr>
            <a:r>
              <a:rPr lang="en-US" sz="2200" dirty="0"/>
              <a:t>One Presenter/Presentation Per School</a:t>
            </a:r>
          </a:p>
          <a:p>
            <a:pPr>
              <a:lnSpc>
                <a:spcPct val="90000"/>
              </a:lnSpc>
            </a:pPr>
            <a:endParaRPr lang="en-US" sz="2200" dirty="0"/>
          </a:p>
          <a:p>
            <a:pPr>
              <a:lnSpc>
                <a:spcPct val="90000"/>
              </a:lnSpc>
            </a:pPr>
            <a:r>
              <a:rPr lang="en-US" sz="2200" dirty="0"/>
              <a:t>Must be a National SAAO Member</a:t>
            </a:r>
          </a:p>
          <a:p>
            <a:pPr>
              <a:lnSpc>
                <a:spcPct val="90000"/>
              </a:lnSpc>
            </a:pPr>
            <a:endParaRPr lang="en-US" sz="2200" dirty="0"/>
          </a:p>
          <a:p>
            <a:pPr>
              <a:lnSpc>
                <a:spcPct val="90000"/>
              </a:lnSpc>
            </a:pPr>
            <a:r>
              <a:rPr lang="en-US" sz="2200" dirty="0"/>
              <a:t>Not a previous 1</a:t>
            </a:r>
            <a:r>
              <a:rPr lang="en-US" sz="2200" baseline="30000" dirty="0"/>
              <a:t>st</a:t>
            </a:r>
            <a:r>
              <a:rPr lang="en-US" sz="2200" dirty="0"/>
              <a:t> place winner</a:t>
            </a:r>
          </a:p>
          <a:p>
            <a:pPr>
              <a:lnSpc>
                <a:spcPct val="90000"/>
              </a:lnSpc>
            </a:pPr>
            <a:endParaRPr lang="en-US" sz="2200" dirty="0"/>
          </a:p>
          <a:p>
            <a:pPr>
              <a:lnSpc>
                <a:spcPct val="90000"/>
              </a:lnSpc>
            </a:pPr>
            <a:r>
              <a:rPr lang="en-US" sz="2200" dirty="0"/>
              <a:t>No Mock Patients</a:t>
            </a:r>
          </a:p>
          <a:p>
            <a:pPr>
              <a:lnSpc>
                <a:spcPct val="90000"/>
              </a:lnSpc>
            </a:pPr>
            <a:endParaRPr lang="en-US" sz="2200" dirty="0"/>
          </a:p>
          <a:p>
            <a:pPr>
              <a:lnSpc>
                <a:spcPct val="90000"/>
              </a:lnSpc>
            </a:pPr>
            <a:r>
              <a:rPr lang="en-US" sz="2200" dirty="0"/>
              <a:t>Must be Original</a:t>
            </a:r>
          </a:p>
          <a:p>
            <a:pPr>
              <a:lnSpc>
                <a:spcPct val="90000"/>
              </a:lnSpc>
            </a:pPr>
            <a:endParaRPr lang="en-US" sz="2200" dirty="0"/>
          </a:p>
          <a:p>
            <a:pPr>
              <a:lnSpc>
                <a:spcPct val="90000"/>
              </a:lnSpc>
            </a:pPr>
            <a:r>
              <a:rPr lang="en-US" sz="2200" dirty="0"/>
              <a:t>Practice Run Through (March 8</a:t>
            </a:r>
            <a:r>
              <a:rPr lang="en-US" sz="2200" baseline="30000" dirty="0"/>
              <a:t>th</a:t>
            </a:r>
            <a:r>
              <a:rPr lang="en-US" sz="2200" dirty="0"/>
              <a:t>)</a:t>
            </a:r>
          </a:p>
          <a:p>
            <a:pPr>
              <a:lnSpc>
                <a:spcPct val="90000"/>
              </a:lnSpc>
            </a:pPr>
            <a:endParaRPr lang="en-US" sz="2200" dirty="0"/>
          </a:p>
          <a:p>
            <a:pPr>
              <a:lnSpc>
                <a:spcPct val="90000"/>
              </a:lnSpc>
            </a:pPr>
            <a:r>
              <a:rPr lang="en-US" sz="2200" dirty="0"/>
              <a:t>5 minutes</a:t>
            </a:r>
          </a:p>
          <a:p>
            <a:pPr>
              <a:lnSpc>
                <a:spcPct val="90000"/>
              </a:lnSpc>
            </a:pPr>
            <a:endParaRPr lang="en-US" sz="2200" dirty="0"/>
          </a:p>
          <a:p>
            <a:pPr>
              <a:lnSpc>
                <a:spcPct val="90000"/>
              </a:lnSpc>
            </a:pPr>
            <a:r>
              <a:rPr lang="en-US" sz="2200" dirty="0"/>
              <a:t>Must Contain OMT</a:t>
            </a:r>
          </a:p>
          <a:p>
            <a:pPr>
              <a:lnSpc>
                <a:spcPct val="90000"/>
              </a:lnSpc>
            </a:pPr>
            <a:endParaRPr lang="en-US" sz="900" dirty="0"/>
          </a:p>
        </p:txBody>
      </p:sp>
      <p:pic>
        <p:nvPicPr>
          <p:cNvPr id="2052" name="Picture 4">
            <a:extLst>
              <a:ext uri="{FF2B5EF4-FFF2-40B4-BE49-F238E27FC236}">
                <a16:creationId xmlns:a16="http://schemas.microsoft.com/office/drawing/2014/main" id="{D70FC426-7393-2BFD-779B-D8BF322120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548" r="26942" b="-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072" name="Isosceles Triangle 206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Recorded Sound">
            <a:hlinkClick r:id="" action="ppaction://media"/>
            <a:extLst>
              <a:ext uri="{FF2B5EF4-FFF2-40B4-BE49-F238E27FC236}">
                <a16:creationId xmlns:a16="http://schemas.microsoft.com/office/drawing/2014/main" id="{92083CB9-0B0A-2EF7-72DC-32BC87E6C3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2090" y="6248400"/>
            <a:ext cx="609600" cy="609600"/>
          </a:xfrm>
          <a:prstGeom prst="rect">
            <a:avLst/>
          </a:prstGeom>
        </p:spPr>
      </p:pic>
    </p:spTree>
    <p:extLst>
      <p:ext uri="{BB962C8B-B14F-4D97-AF65-F5344CB8AC3E}">
        <p14:creationId xmlns:p14="http://schemas.microsoft.com/office/powerpoint/2010/main" val="336022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5" name="Group 1034">
            <a:extLst>
              <a:ext uri="{FF2B5EF4-FFF2-40B4-BE49-F238E27FC236}">
                <a16:creationId xmlns:a16="http://schemas.microsoft.com/office/drawing/2014/main" id="{BFF60B97-5EB1-411D-9287-82F79E225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6" name="Straight Connector 1035">
              <a:extLst>
                <a:ext uri="{FF2B5EF4-FFF2-40B4-BE49-F238E27FC236}">
                  <a16:creationId xmlns:a16="http://schemas.microsoft.com/office/drawing/2014/main" id="{D674D93F-5BDC-4ACB-A8CA-7E98165118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08928BCD-A664-442D-ABA1-C3CFBED99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8" name="Rectangle 23">
              <a:extLst>
                <a:ext uri="{FF2B5EF4-FFF2-40B4-BE49-F238E27FC236}">
                  <a16:creationId xmlns:a16="http://schemas.microsoft.com/office/drawing/2014/main" id="{BA984793-63CC-45CB-A884-996FAAC2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9" name="Rectangle 25">
              <a:extLst>
                <a:ext uri="{FF2B5EF4-FFF2-40B4-BE49-F238E27FC236}">
                  <a16:creationId xmlns:a16="http://schemas.microsoft.com/office/drawing/2014/main" id="{2F0C28C5-1A58-4CFD-AE80-A035DCD73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0" name="Isosceles Triangle 1039">
              <a:extLst>
                <a:ext uri="{FF2B5EF4-FFF2-40B4-BE49-F238E27FC236}">
                  <a16:creationId xmlns:a16="http://schemas.microsoft.com/office/drawing/2014/main" id="{95D7054E-4DD9-45B4-9774-43146D6C7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1" name="Rectangle 27">
              <a:extLst>
                <a:ext uri="{FF2B5EF4-FFF2-40B4-BE49-F238E27FC236}">
                  <a16:creationId xmlns:a16="http://schemas.microsoft.com/office/drawing/2014/main" id="{B82025D2-80F5-4523-8D68-3831F8711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2" name="Rectangle 28">
              <a:extLst>
                <a:ext uri="{FF2B5EF4-FFF2-40B4-BE49-F238E27FC236}">
                  <a16:creationId xmlns:a16="http://schemas.microsoft.com/office/drawing/2014/main" id="{BC890E5E-6997-4B43-8F03-33C4CA22B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3" name="Rectangle 29">
              <a:extLst>
                <a:ext uri="{FF2B5EF4-FFF2-40B4-BE49-F238E27FC236}">
                  <a16:creationId xmlns:a16="http://schemas.microsoft.com/office/drawing/2014/main" id="{A8F61413-378E-434E-BB32-C83A8B826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4" name="Isosceles Triangle 1043">
              <a:extLst>
                <a:ext uri="{FF2B5EF4-FFF2-40B4-BE49-F238E27FC236}">
                  <a16:creationId xmlns:a16="http://schemas.microsoft.com/office/drawing/2014/main" id="{22FCA4F9-826F-46CC-97AA-E951F199A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5" name="Isosceles Triangle 1044">
              <a:extLst>
                <a:ext uri="{FF2B5EF4-FFF2-40B4-BE49-F238E27FC236}">
                  <a16:creationId xmlns:a16="http://schemas.microsoft.com/office/drawing/2014/main" id="{96E65488-263B-49DE-A257-2F1775214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9B9CD0C-1BA7-2623-044C-F0821E5C14EF}"/>
              </a:ext>
            </a:extLst>
          </p:cNvPr>
          <p:cNvSpPr>
            <a:spLocks noGrp="1"/>
          </p:cNvSpPr>
          <p:nvPr>
            <p:ph type="title"/>
          </p:nvPr>
        </p:nvSpPr>
        <p:spPr>
          <a:xfrm>
            <a:off x="2849562" y="609600"/>
            <a:ext cx="6424439" cy="1320800"/>
          </a:xfrm>
        </p:spPr>
        <p:txBody>
          <a:bodyPr vert="horz" lIns="91440" tIns="45720" rIns="91440" bIns="45720" rtlCol="0" anchor="t">
            <a:normAutofit/>
          </a:bodyPr>
          <a:lstStyle/>
          <a:p>
            <a:r>
              <a:rPr lang="en-US" dirty="0">
                <a:solidFill>
                  <a:schemeClr val="accent2">
                    <a:lumMod val="50000"/>
                  </a:schemeClr>
                </a:solidFill>
              </a:rPr>
              <a:t>What Makes A Good Presentation?</a:t>
            </a:r>
          </a:p>
        </p:txBody>
      </p:sp>
      <p:pic>
        <p:nvPicPr>
          <p:cNvPr id="1026" name="Picture 2" descr="A person with a microphone&#10;&#10;Description automatically generated">
            <a:extLst>
              <a:ext uri="{FF2B5EF4-FFF2-40B4-BE49-F238E27FC236}">
                <a16:creationId xmlns:a16="http://schemas.microsoft.com/office/drawing/2014/main" id="{CD9F11EA-2057-4EA2-AFB2-EB1473E14238}"/>
              </a:ext>
            </a:extLst>
          </p:cNvPr>
          <p:cNvPicPr>
            <a:picLocks noGrp="1" noChangeAspect="1" noChangeArrowheads="1"/>
          </p:cNvPicPr>
          <p:nvPr>
            <p:ph sz="half" idx="2"/>
          </p:nvPr>
        </p:nvPicPr>
        <p:blipFill rotWithShape="1">
          <a:blip r:embed="rId5">
            <a:alphaModFix/>
            <a:extLst>
              <a:ext uri="{28A0092B-C50C-407E-A947-70E740481C1C}">
                <a14:useLocalDpi xmlns:a14="http://schemas.microsoft.com/office/drawing/2010/main" val="0"/>
              </a:ext>
            </a:extLst>
          </a:blip>
          <a:srcRect l="13747" r="27137" b="1"/>
          <a:stretch/>
        </p:blipFill>
        <p:spPr bwMode="auto">
          <a:xfrm>
            <a:off x="1" y="10"/>
            <a:ext cx="2032191" cy="2285990"/>
          </a:xfrm>
          <a:custGeom>
            <a:avLst/>
            <a:gdLst/>
            <a:ahLst/>
            <a:cxnLst/>
            <a:rect l="l" t="t" r="r" b="b"/>
            <a:pathLst>
              <a:path w="2032191" h="2286000">
                <a:moveTo>
                  <a:pt x="0" y="0"/>
                </a:moveTo>
                <a:lnTo>
                  <a:pt x="1676558" y="0"/>
                </a:lnTo>
                <a:lnTo>
                  <a:pt x="2032191" y="2286000"/>
                </a:lnTo>
                <a:lnTo>
                  <a:pt x="0" y="228600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A person in a suit giving a presentation&#10;&#10;Description automatically generated">
            <a:extLst>
              <a:ext uri="{FF2B5EF4-FFF2-40B4-BE49-F238E27FC236}">
                <a16:creationId xmlns:a16="http://schemas.microsoft.com/office/drawing/2014/main" id="{66C1902F-4095-B322-A2E1-0F0E15C3E888}"/>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l="9761" r="20573" b="4"/>
          <a:stretch/>
        </p:blipFill>
        <p:spPr bwMode="auto">
          <a:xfrm>
            <a:off x="1" y="2286001"/>
            <a:ext cx="2388151" cy="2288103"/>
          </a:xfrm>
          <a:custGeom>
            <a:avLst/>
            <a:gdLst/>
            <a:ahLst/>
            <a:cxnLst/>
            <a:rect l="l" t="t" r="r" b="b"/>
            <a:pathLst>
              <a:path w="2388151" h="2288103">
                <a:moveTo>
                  <a:pt x="0" y="0"/>
                </a:moveTo>
                <a:lnTo>
                  <a:pt x="2032191" y="0"/>
                </a:lnTo>
                <a:lnTo>
                  <a:pt x="2388151" y="2288103"/>
                </a:lnTo>
                <a:lnTo>
                  <a:pt x="95581" y="2288103"/>
                </a:lnTo>
                <a:lnTo>
                  <a:pt x="0" y="1717652"/>
                </a:lnTo>
                <a:close/>
              </a:path>
            </a:pathLst>
          </a:custGeom>
          <a:noFill/>
          <a:extLst>
            <a:ext uri="{909E8E84-426E-40DD-AFC4-6F175D3DCCD1}">
              <a14:hiddenFill xmlns:a14="http://schemas.microsoft.com/office/drawing/2010/main">
                <a:solidFill>
                  <a:srgbClr val="FFFFFF"/>
                </a:solidFill>
              </a14:hiddenFill>
            </a:ext>
          </a:extLst>
        </p:spPr>
      </p:pic>
      <p:cxnSp>
        <p:nvCxnSpPr>
          <p:cNvPr id="1047" name="Straight Connector 1046">
            <a:extLst>
              <a:ext uri="{FF2B5EF4-FFF2-40B4-BE49-F238E27FC236}">
                <a16:creationId xmlns:a16="http://schemas.microsoft.com/office/drawing/2014/main" id="{B3F79EE1-6AC0-45FE-8BB0-BEE28C6011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286000"/>
            <a:ext cx="20627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30" name="Picture 6" descr="A person standing in front of a large group of people&#10;&#10;Description automatically generated">
            <a:extLst>
              <a:ext uri="{FF2B5EF4-FFF2-40B4-BE49-F238E27FC236}">
                <a16:creationId xmlns:a16="http://schemas.microsoft.com/office/drawing/2014/main" id="{1988EC6D-230A-5FEB-5447-027A1913D23F}"/>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10394" r="12497" b="-1"/>
          <a:stretch/>
        </p:blipFill>
        <p:spPr bwMode="auto">
          <a:xfrm>
            <a:off x="95582" y="4574104"/>
            <a:ext cx="2648210" cy="2283897"/>
          </a:xfrm>
          <a:custGeom>
            <a:avLst/>
            <a:gdLst/>
            <a:ahLst/>
            <a:cxnLst/>
            <a:rect l="l" t="t" r="r" b="b"/>
            <a:pathLst>
              <a:path w="2648210" h="2283897">
                <a:moveTo>
                  <a:pt x="0" y="0"/>
                </a:moveTo>
                <a:lnTo>
                  <a:pt x="2292570" y="0"/>
                </a:lnTo>
                <a:lnTo>
                  <a:pt x="2630980" y="2175293"/>
                </a:lnTo>
                <a:lnTo>
                  <a:pt x="2631314" y="2175293"/>
                </a:lnTo>
                <a:lnTo>
                  <a:pt x="2648210" y="2283897"/>
                </a:lnTo>
                <a:lnTo>
                  <a:pt x="382674" y="2283897"/>
                </a:lnTo>
                <a:close/>
              </a:path>
            </a:pathLst>
          </a:custGeom>
          <a:noFill/>
          <a:extLst>
            <a:ext uri="{909E8E84-426E-40DD-AFC4-6F175D3DCCD1}">
              <a14:hiddenFill xmlns:a14="http://schemas.microsoft.com/office/drawing/2010/main">
                <a:solidFill>
                  <a:srgbClr val="FFFFFF"/>
                </a:solidFill>
              </a14:hiddenFill>
            </a:ext>
          </a:extLst>
        </p:spPr>
      </p:pic>
      <p:cxnSp>
        <p:nvCxnSpPr>
          <p:cNvPr id="1049" name="Straight Connector 1048">
            <a:extLst>
              <a:ext uri="{FF2B5EF4-FFF2-40B4-BE49-F238E27FC236}">
                <a16:creationId xmlns:a16="http://schemas.microsoft.com/office/drawing/2014/main" id="{8766F213-9FE6-4D9F-8346-B351CC0B0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268" y="4574104"/>
            <a:ext cx="23465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1" name="Isosceles Triangle 8">
            <a:extLst>
              <a:ext uri="{FF2B5EF4-FFF2-40B4-BE49-F238E27FC236}">
                <a16:creationId xmlns:a16="http://schemas.microsoft.com/office/drawing/2014/main" id="{03F91B8C-9F3A-4995-AD65-9177B4966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7F85B8BB-3229-949D-617B-0C377AE0A24E}"/>
              </a:ext>
            </a:extLst>
          </p:cNvPr>
          <p:cNvSpPr>
            <a:spLocks noGrp="1"/>
          </p:cNvSpPr>
          <p:nvPr>
            <p:ph sz="half" idx="1"/>
          </p:nvPr>
        </p:nvSpPr>
        <p:spPr>
          <a:xfrm>
            <a:off x="4710397" y="2166605"/>
            <a:ext cx="2308568" cy="3880773"/>
          </a:xfrm>
        </p:spPr>
        <p:txBody>
          <a:bodyPr vert="horz" lIns="91440" tIns="45720" rIns="91440" bIns="45720" rtlCol="0">
            <a:normAutofit/>
          </a:bodyPr>
          <a:lstStyle/>
          <a:p>
            <a:r>
              <a:rPr lang="en-US" dirty="0"/>
              <a:t>Interesting</a:t>
            </a:r>
          </a:p>
          <a:p>
            <a:endParaRPr lang="en-US" dirty="0"/>
          </a:p>
          <a:p>
            <a:r>
              <a:rPr lang="en-US" dirty="0"/>
              <a:t>Unique</a:t>
            </a:r>
          </a:p>
          <a:p>
            <a:endParaRPr lang="en-US" dirty="0"/>
          </a:p>
          <a:p>
            <a:r>
              <a:rPr lang="en-US" dirty="0"/>
              <a:t>Evidence Based</a:t>
            </a:r>
          </a:p>
          <a:p>
            <a:endParaRPr lang="en-US" dirty="0"/>
          </a:p>
          <a:p>
            <a:r>
              <a:rPr lang="en-US" dirty="0"/>
              <a:t>Practice</a:t>
            </a:r>
          </a:p>
          <a:p>
            <a:endParaRPr lang="en-US" dirty="0"/>
          </a:p>
          <a:p>
            <a:r>
              <a:rPr lang="en-US" dirty="0"/>
              <a:t>Enthusiasm</a:t>
            </a:r>
          </a:p>
        </p:txBody>
      </p:sp>
      <p:pic>
        <p:nvPicPr>
          <p:cNvPr id="3" name="Recorded Sound">
            <a:hlinkClick r:id="" action="ppaction://media"/>
            <a:extLst>
              <a:ext uri="{FF2B5EF4-FFF2-40B4-BE49-F238E27FC236}">
                <a16:creationId xmlns:a16="http://schemas.microsoft.com/office/drawing/2014/main" id="{D3AE5180-6140-81CC-6234-9C94B7E3C5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35979" y="6248400"/>
            <a:ext cx="609600" cy="609600"/>
          </a:xfrm>
          <a:prstGeom prst="rect">
            <a:avLst/>
          </a:prstGeom>
        </p:spPr>
      </p:pic>
    </p:spTree>
    <p:extLst>
      <p:ext uri="{BB962C8B-B14F-4D97-AF65-F5344CB8AC3E}">
        <p14:creationId xmlns:p14="http://schemas.microsoft.com/office/powerpoint/2010/main" val="35949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042CA-FC6F-3FAC-8718-22E6DAF39DC3}"/>
              </a:ext>
            </a:extLst>
          </p:cNvPr>
          <p:cNvSpPr>
            <a:spLocks noGrp="1"/>
          </p:cNvSpPr>
          <p:nvPr>
            <p:ph type="title"/>
          </p:nvPr>
        </p:nvSpPr>
        <p:spPr/>
        <p:txBody>
          <a:bodyPr/>
          <a:lstStyle/>
          <a:p>
            <a:r>
              <a:rPr lang="en-US" dirty="0">
                <a:solidFill>
                  <a:schemeClr val="accent2">
                    <a:lumMod val="50000"/>
                  </a:schemeClr>
                </a:solidFill>
              </a:rPr>
              <a:t>Suggested Process With Deadlines</a:t>
            </a:r>
          </a:p>
        </p:txBody>
      </p:sp>
      <p:sp>
        <p:nvSpPr>
          <p:cNvPr id="3" name="Content Placeholder 2">
            <a:extLst>
              <a:ext uri="{FF2B5EF4-FFF2-40B4-BE49-F238E27FC236}">
                <a16:creationId xmlns:a16="http://schemas.microsoft.com/office/drawing/2014/main" id="{45363CC3-6863-F550-3DDF-FDC26052E427}"/>
              </a:ext>
            </a:extLst>
          </p:cNvPr>
          <p:cNvSpPr>
            <a:spLocks noGrp="1"/>
          </p:cNvSpPr>
          <p:nvPr>
            <p:ph idx="1"/>
          </p:nvPr>
        </p:nvSpPr>
        <p:spPr>
          <a:xfrm>
            <a:off x="2156995" y="2574088"/>
            <a:ext cx="6690003" cy="3880773"/>
          </a:xfrm>
        </p:spPr>
        <p:txBody>
          <a:bodyPr/>
          <a:lstStyle/>
          <a:p>
            <a:r>
              <a:rPr lang="en-US" dirty="0"/>
              <a:t>School Competition Late December or Early January</a:t>
            </a:r>
          </a:p>
          <a:p>
            <a:pPr marL="0" indent="0">
              <a:buNone/>
            </a:pPr>
            <a:endParaRPr lang="en-US" dirty="0"/>
          </a:p>
          <a:p>
            <a:r>
              <a:rPr lang="en-US" dirty="0"/>
              <a:t>Participant Registration (January 14</a:t>
            </a:r>
            <a:r>
              <a:rPr lang="en-US" baseline="30000" dirty="0"/>
              <a:t>th</a:t>
            </a:r>
            <a:r>
              <a:rPr lang="en-US" dirty="0"/>
              <a:t>) </a:t>
            </a:r>
          </a:p>
          <a:p>
            <a:pPr lvl="1"/>
            <a:r>
              <a:rPr lang="en-US" dirty="0"/>
              <a:t>Submission of Presentation with Citations</a:t>
            </a:r>
          </a:p>
          <a:p>
            <a:endParaRPr lang="en-US" dirty="0"/>
          </a:p>
          <a:p>
            <a:r>
              <a:rPr lang="en-US" dirty="0"/>
              <a:t>Final Submission of Presentation (February 14</a:t>
            </a:r>
            <a:r>
              <a:rPr lang="en-US" baseline="30000" dirty="0"/>
              <a:t>th</a:t>
            </a:r>
            <a:r>
              <a:rPr lang="en-US" dirty="0"/>
              <a:t>)</a:t>
            </a:r>
          </a:p>
          <a:p>
            <a:endParaRPr lang="en-US" dirty="0"/>
          </a:p>
          <a:p>
            <a:r>
              <a:rPr lang="en-US" dirty="0"/>
              <a:t>Practice and Present at Convocation (March 8</a:t>
            </a:r>
            <a:r>
              <a:rPr lang="en-US" baseline="30000" dirty="0"/>
              <a:t>th</a:t>
            </a:r>
            <a:r>
              <a:rPr lang="en-US" dirty="0"/>
              <a:t>/9</a:t>
            </a:r>
            <a:r>
              <a:rPr lang="en-US" baseline="30000" dirty="0"/>
              <a:t>th</a:t>
            </a:r>
            <a:r>
              <a:rPr lang="en-US" dirty="0"/>
              <a:t>) </a:t>
            </a:r>
          </a:p>
        </p:txBody>
      </p:sp>
      <p:graphicFrame>
        <p:nvGraphicFramePr>
          <p:cNvPr id="4" name="Diagram 3">
            <a:extLst>
              <a:ext uri="{FF2B5EF4-FFF2-40B4-BE49-F238E27FC236}">
                <a16:creationId xmlns:a16="http://schemas.microsoft.com/office/drawing/2014/main" id="{49E59825-62ED-EC93-93AE-E0A5074CFB05}"/>
              </a:ext>
            </a:extLst>
          </p:cNvPr>
          <p:cNvGraphicFramePr/>
          <p:nvPr>
            <p:extLst>
              <p:ext uri="{D42A27DB-BD31-4B8C-83A1-F6EECF244321}">
                <p14:modId xmlns:p14="http://schemas.microsoft.com/office/powerpoint/2010/main" val="3590489626"/>
              </p:ext>
            </p:extLst>
          </p:nvPr>
        </p:nvGraphicFramePr>
        <p:xfrm>
          <a:off x="2587985" y="676107"/>
          <a:ext cx="5828022" cy="2508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8FF67223-AFB3-18E1-318C-0D9CCF3FE30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373102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EC38-0D25-221F-047B-32C161FE306B}"/>
              </a:ext>
            </a:extLst>
          </p:cNvPr>
          <p:cNvSpPr>
            <a:spLocks noGrp="1"/>
          </p:cNvSpPr>
          <p:nvPr>
            <p:ph type="title"/>
          </p:nvPr>
        </p:nvSpPr>
        <p:spPr>
          <a:xfrm>
            <a:off x="5536734" y="609600"/>
            <a:ext cx="3737268" cy="1320800"/>
          </a:xfrm>
        </p:spPr>
        <p:txBody>
          <a:bodyPr>
            <a:normAutofit/>
          </a:bodyPr>
          <a:lstStyle/>
          <a:p>
            <a:r>
              <a:rPr lang="en-US" dirty="0">
                <a:solidFill>
                  <a:schemeClr val="accent2">
                    <a:lumMod val="50000"/>
                  </a:schemeClr>
                </a:solidFill>
              </a:rPr>
              <a:t>Questions?</a:t>
            </a:r>
          </a:p>
        </p:txBody>
      </p:sp>
      <p:sp>
        <p:nvSpPr>
          <p:cNvPr id="3" name="Content Placeholder 2">
            <a:extLst>
              <a:ext uri="{FF2B5EF4-FFF2-40B4-BE49-F238E27FC236}">
                <a16:creationId xmlns:a16="http://schemas.microsoft.com/office/drawing/2014/main" id="{23AE4376-97C2-3159-4CAF-16454C7DF743}"/>
              </a:ext>
            </a:extLst>
          </p:cNvPr>
          <p:cNvSpPr>
            <a:spLocks noGrp="1"/>
          </p:cNvSpPr>
          <p:nvPr>
            <p:ph idx="1"/>
          </p:nvPr>
        </p:nvSpPr>
        <p:spPr>
          <a:xfrm>
            <a:off x="5209563" y="2160589"/>
            <a:ext cx="4756072" cy="3880773"/>
          </a:xfrm>
        </p:spPr>
        <p:txBody>
          <a:bodyPr>
            <a:normAutofit/>
          </a:bodyPr>
          <a:lstStyle/>
          <a:p>
            <a:r>
              <a:rPr lang="en-US" dirty="0"/>
              <a:t>Vice Chair, </a:t>
            </a:r>
            <a:r>
              <a:rPr lang="en-US" dirty="0">
                <a:hlinkClick r:id="rId5"/>
              </a:rPr>
              <a:t>saaovchair@academyofosteopathy.org</a:t>
            </a:r>
            <a:endParaRPr lang="en-US" dirty="0"/>
          </a:p>
          <a:p>
            <a:endParaRPr lang="en-US" dirty="0"/>
          </a:p>
          <a:p>
            <a:r>
              <a:rPr lang="en-US" dirty="0"/>
              <a:t>Local Chapter Leadership</a:t>
            </a:r>
          </a:p>
          <a:p>
            <a:endParaRPr lang="en-US" dirty="0"/>
          </a:p>
          <a:p>
            <a:r>
              <a:rPr lang="en-US" dirty="0"/>
              <a:t>Regional Coordinator</a:t>
            </a:r>
          </a:p>
        </p:txBody>
      </p:sp>
      <p:pic>
        <p:nvPicPr>
          <p:cNvPr id="4" name="Picture Placeholder 6" descr="SAAO logo&#10;">
            <a:extLst>
              <a:ext uri="{FF2B5EF4-FFF2-40B4-BE49-F238E27FC236}">
                <a16:creationId xmlns:a16="http://schemas.microsoft.com/office/drawing/2014/main" id="{0CF2B476-A126-0299-6030-B5CD64C193AF}"/>
              </a:ext>
            </a:extLst>
          </p:cNvPr>
          <p:cNvPicPr>
            <a:picLocks noChangeAspect="1"/>
          </p:cNvPicPr>
          <p:nvPr/>
        </p:nvPicPr>
        <p:blipFill rotWithShape="1">
          <a:blip r:embed="rId6">
            <a:extLst>
              <a:ext uri="{28A0092B-C50C-407E-A947-70E740481C1C}">
                <a14:useLocalDpi xmlns:a14="http://schemas.microsoft.com/office/drawing/2010/main" val="0"/>
              </a:ext>
            </a:extLst>
          </a:blip>
          <a:srcRect l="7606" r="1353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 name="Recorded Sound">
            <a:hlinkClick r:id="" action="ppaction://media"/>
            <a:extLst>
              <a:ext uri="{FF2B5EF4-FFF2-40B4-BE49-F238E27FC236}">
                <a16:creationId xmlns:a16="http://schemas.microsoft.com/office/drawing/2014/main" id="{FF38073B-AA67-9981-7351-2EB075E80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380" y="6248400"/>
            <a:ext cx="609600" cy="609600"/>
          </a:xfrm>
          <a:prstGeom prst="rect">
            <a:avLst/>
          </a:prstGeom>
        </p:spPr>
      </p:pic>
    </p:spTree>
    <p:extLst>
      <p:ext uri="{BB962C8B-B14F-4D97-AF65-F5344CB8AC3E}">
        <p14:creationId xmlns:p14="http://schemas.microsoft.com/office/powerpoint/2010/main" val="11258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mplate>
  <TotalTime>462</TotalTime>
  <Words>870</Words>
  <Application>Microsoft Office PowerPoint</Application>
  <PresentationFormat>Widescreen</PresentationFormat>
  <Paragraphs>60</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Trebuchet MS</vt:lpstr>
      <vt:lpstr>Wingdings 3</vt:lpstr>
      <vt:lpstr>Facet</vt:lpstr>
      <vt:lpstr>A. Hollis Wolf Case Presentation Competition</vt:lpstr>
      <vt:lpstr>What Is AHW?</vt:lpstr>
      <vt:lpstr>Requirements</vt:lpstr>
      <vt:lpstr>What Makes A Good Presentation?</vt:lpstr>
      <vt:lpstr>Suggested Process With Deadlines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Hollis Wolf Case Presentation Competition</dc:title>
  <dc:creator>Tanner Roberts</dc:creator>
  <cp:lastModifiedBy>Tanner Roberts</cp:lastModifiedBy>
  <cp:revision>5</cp:revision>
  <dcterms:created xsi:type="dcterms:W3CDTF">2023-08-13T14:55:29Z</dcterms:created>
  <dcterms:modified xsi:type="dcterms:W3CDTF">2023-11-01T18:45:56Z</dcterms:modified>
</cp:coreProperties>
</file>