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12"/>
  </p:notesMasterIdLst>
  <p:sldIdLst>
    <p:sldId id="257" r:id="rId5"/>
    <p:sldId id="258" r:id="rId6"/>
    <p:sldId id="259" r:id="rId7"/>
    <p:sldId id="263"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1115" autoAdjust="0"/>
  </p:normalViewPr>
  <p:slideViewPr>
    <p:cSldViewPr snapToGrid="0">
      <p:cViewPr varScale="1">
        <p:scale>
          <a:sx n="70" d="100"/>
          <a:sy n="70" d="100"/>
        </p:scale>
        <p:origin x="13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5CF27-9C20-4771-9743-A1E8428301F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B8D8516-F3DA-4944-9C02-D552680417D3}">
      <dgm:prSet/>
      <dgm:spPr/>
      <dgm:t>
        <a:bodyPr/>
        <a:lstStyle/>
        <a:p>
          <a:r>
            <a:rPr lang="en-US"/>
            <a:t>Osteopathic Medical Students</a:t>
          </a:r>
        </a:p>
      </dgm:t>
    </dgm:pt>
    <dgm:pt modelId="{C3FAF9B4-2D80-471E-8BE9-011D9EE0CCC8}" type="parTrans" cxnId="{6B93C22D-239C-4DC0-9DBF-B6B0471E24F0}">
      <dgm:prSet/>
      <dgm:spPr/>
      <dgm:t>
        <a:bodyPr/>
        <a:lstStyle/>
        <a:p>
          <a:endParaRPr lang="en-US"/>
        </a:p>
      </dgm:t>
    </dgm:pt>
    <dgm:pt modelId="{FE6B8D57-3B5C-405B-9CCC-5DF821404BF3}" type="sibTrans" cxnId="{6B93C22D-239C-4DC0-9DBF-B6B0471E24F0}">
      <dgm:prSet/>
      <dgm:spPr/>
      <dgm:t>
        <a:bodyPr/>
        <a:lstStyle/>
        <a:p>
          <a:endParaRPr lang="en-US"/>
        </a:p>
      </dgm:t>
    </dgm:pt>
    <dgm:pt modelId="{0F8FD3B8-5574-4B56-B72D-44F5E5E712FC}">
      <dgm:prSet/>
      <dgm:spPr/>
      <dgm:t>
        <a:bodyPr/>
        <a:lstStyle/>
        <a:p>
          <a:r>
            <a:rPr lang="en-US"/>
            <a:t>Interns</a:t>
          </a:r>
        </a:p>
      </dgm:t>
    </dgm:pt>
    <dgm:pt modelId="{6EF1349E-089C-4976-AC03-462BB802C53E}" type="parTrans" cxnId="{DFEB1E0F-6100-4E60-AED2-47CB0BF0B50D}">
      <dgm:prSet/>
      <dgm:spPr/>
      <dgm:t>
        <a:bodyPr/>
        <a:lstStyle/>
        <a:p>
          <a:endParaRPr lang="en-US"/>
        </a:p>
      </dgm:t>
    </dgm:pt>
    <dgm:pt modelId="{7FFB2207-1C2B-4480-A81E-ACBA71CC3DB8}" type="sibTrans" cxnId="{DFEB1E0F-6100-4E60-AED2-47CB0BF0B50D}">
      <dgm:prSet/>
      <dgm:spPr/>
      <dgm:t>
        <a:bodyPr/>
        <a:lstStyle/>
        <a:p>
          <a:endParaRPr lang="en-US"/>
        </a:p>
      </dgm:t>
    </dgm:pt>
    <dgm:pt modelId="{5987AC8B-840C-4247-8148-728896A278FF}">
      <dgm:prSet/>
      <dgm:spPr/>
      <dgm:t>
        <a:bodyPr/>
        <a:lstStyle/>
        <a:p>
          <a:r>
            <a:rPr lang="en-US"/>
            <a:t>Residents</a:t>
          </a:r>
        </a:p>
      </dgm:t>
    </dgm:pt>
    <dgm:pt modelId="{7D926892-9D16-43E5-B9DD-0DBF96FCCA7D}" type="parTrans" cxnId="{61F5C43C-342E-4157-A5DE-78F4DB21F818}">
      <dgm:prSet/>
      <dgm:spPr/>
      <dgm:t>
        <a:bodyPr/>
        <a:lstStyle/>
        <a:p>
          <a:endParaRPr lang="en-US"/>
        </a:p>
      </dgm:t>
    </dgm:pt>
    <dgm:pt modelId="{3910503A-90D6-4504-93B3-90EFBDC1B018}" type="sibTrans" cxnId="{61F5C43C-342E-4157-A5DE-78F4DB21F818}">
      <dgm:prSet/>
      <dgm:spPr/>
      <dgm:t>
        <a:bodyPr/>
        <a:lstStyle/>
        <a:p>
          <a:endParaRPr lang="en-US"/>
        </a:p>
      </dgm:t>
    </dgm:pt>
    <dgm:pt modelId="{EBDACA10-0353-4CE4-8FB1-132C28F6B241}">
      <dgm:prSet/>
      <dgm:spPr/>
      <dgm:t>
        <a:bodyPr/>
        <a:lstStyle/>
        <a:p>
          <a:r>
            <a:rPr lang="en-US"/>
            <a:t>Researchers</a:t>
          </a:r>
        </a:p>
      </dgm:t>
    </dgm:pt>
    <dgm:pt modelId="{372908A7-46E9-4F7E-A16F-CAE54F06F4D2}" type="parTrans" cxnId="{CD2242F5-66AC-49E7-BE02-5BC8DD44F467}">
      <dgm:prSet/>
      <dgm:spPr/>
      <dgm:t>
        <a:bodyPr/>
        <a:lstStyle/>
        <a:p>
          <a:endParaRPr lang="en-US"/>
        </a:p>
      </dgm:t>
    </dgm:pt>
    <dgm:pt modelId="{C6F39444-FC90-44CC-9011-C6FE32968274}" type="sibTrans" cxnId="{CD2242F5-66AC-49E7-BE02-5BC8DD44F467}">
      <dgm:prSet/>
      <dgm:spPr/>
      <dgm:t>
        <a:bodyPr/>
        <a:lstStyle/>
        <a:p>
          <a:endParaRPr lang="en-US"/>
        </a:p>
      </dgm:t>
    </dgm:pt>
    <dgm:pt modelId="{A3CCC760-FBCC-431A-B8F5-59A7E891354F}">
      <dgm:prSet/>
      <dgm:spPr/>
      <dgm:t>
        <a:bodyPr/>
        <a:lstStyle/>
        <a:p>
          <a:r>
            <a:rPr lang="en-US"/>
            <a:t>Practicing Physicians</a:t>
          </a:r>
        </a:p>
      </dgm:t>
    </dgm:pt>
    <dgm:pt modelId="{9E8AD0C4-A81E-4871-8BA9-C936163CC557}" type="parTrans" cxnId="{F69D6E94-2EC4-4B43-89AC-D75A181F37F9}">
      <dgm:prSet/>
      <dgm:spPr/>
      <dgm:t>
        <a:bodyPr/>
        <a:lstStyle/>
        <a:p>
          <a:endParaRPr lang="en-US"/>
        </a:p>
      </dgm:t>
    </dgm:pt>
    <dgm:pt modelId="{33627CEA-557B-46CE-825C-A48B95831C66}" type="sibTrans" cxnId="{F69D6E94-2EC4-4B43-89AC-D75A181F37F9}">
      <dgm:prSet/>
      <dgm:spPr/>
      <dgm:t>
        <a:bodyPr/>
        <a:lstStyle/>
        <a:p>
          <a:endParaRPr lang="en-US"/>
        </a:p>
      </dgm:t>
    </dgm:pt>
    <dgm:pt modelId="{4F74B3F8-2409-480F-8064-DE6D1F79E078}" type="pres">
      <dgm:prSet presAssocID="{9735CF27-9C20-4771-9743-A1E8428301FC}" presName="vert0" presStyleCnt="0">
        <dgm:presLayoutVars>
          <dgm:dir/>
          <dgm:animOne val="branch"/>
          <dgm:animLvl val="lvl"/>
        </dgm:presLayoutVars>
      </dgm:prSet>
      <dgm:spPr/>
    </dgm:pt>
    <dgm:pt modelId="{59890F16-FFDC-4524-A93F-BBF206983233}" type="pres">
      <dgm:prSet presAssocID="{FB8D8516-F3DA-4944-9C02-D552680417D3}" presName="thickLine" presStyleLbl="alignNode1" presStyleIdx="0" presStyleCnt="5"/>
      <dgm:spPr/>
    </dgm:pt>
    <dgm:pt modelId="{7320CED6-7CDF-4778-9BF0-A232AA5D2FCA}" type="pres">
      <dgm:prSet presAssocID="{FB8D8516-F3DA-4944-9C02-D552680417D3}" presName="horz1" presStyleCnt="0"/>
      <dgm:spPr/>
    </dgm:pt>
    <dgm:pt modelId="{2783997D-3149-4C67-8B9D-235EFC9D19E4}" type="pres">
      <dgm:prSet presAssocID="{FB8D8516-F3DA-4944-9C02-D552680417D3}" presName="tx1" presStyleLbl="revTx" presStyleIdx="0" presStyleCnt="5"/>
      <dgm:spPr/>
    </dgm:pt>
    <dgm:pt modelId="{F4829AAA-214D-4930-9454-F36E422FC69D}" type="pres">
      <dgm:prSet presAssocID="{FB8D8516-F3DA-4944-9C02-D552680417D3}" presName="vert1" presStyleCnt="0"/>
      <dgm:spPr/>
    </dgm:pt>
    <dgm:pt modelId="{3BBB1C61-C7B6-4348-97C5-BC99EBF113D6}" type="pres">
      <dgm:prSet presAssocID="{0F8FD3B8-5574-4B56-B72D-44F5E5E712FC}" presName="thickLine" presStyleLbl="alignNode1" presStyleIdx="1" presStyleCnt="5"/>
      <dgm:spPr/>
    </dgm:pt>
    <dgm:pt modelId="{C82FB579-4B67-4259-9678-11C497622487}" type="pres">
      <dgm:prSet presAssocID="{0F8FD3B8-5574-4B56-B72D-44F5E5E712FC}" presName="horz1" presStyleCnt="0"/>
      <dgm:spPr/>
    </dgm:pt>
    <dgm:pt modelId="{84E25FD6-3239-47CB-8A32-92611C84EC6E}" type="pres">
      <dgm:prSet presAssocID="{0F8FD3B8-5574-4B56-B72D-44F5E5E712FC}" presName="tx1" presStyleLbl="revTx" presStyleIdx="1" presStyleCnt="5"/>
      <dgm:spPr/>
    </dgm:pt>
    <dgm:pt modelId="{A2E45DC7-FFE6-4F31-8DB0-9CBE0D87C889}" type="pres">
      <dgm:prSet presAssocID="{0F8FD3B8-5574-4B56-B72D-44F5E5E712FC}" presName="vert1" presStyleCnt="0"/>
      <dgm:spPr/>
    </dgm:pt>
    <dgm:pt modelId="{924AF08A-7226-4140-A4BA-8DA8D86F9E61}" type="pres">
      <dgm:prSet presAssocID="{5987AC8B-840C-4247-8148-728896A278FF}" presName="thickLine" presStyleLbl="alignNode1" presStyleIdx="2" presStyleCnt="5"/>
      <dgm:spPr/>
    </dgm:pt>
    <dgm:pt modelId="{21F31197-5F4E-4B6D-AED3-E28A3B119001}" type="pres">
      <dgm:prSet presAssocID="{5987AC8B-840C-4247-8148-728896A278FF}" presName="horz1" presStyleCnt="0"/>
      <dgm:spPr/>
    </dgm:pt>
    <dgm:pt modelId="{144342B1-4AAA-464E-BE02-DDE97FE7CED7}" type="pres">
      <dgm:prSet presAssocID="{5987AC8B-840C-4247-8148-728896A278FF}" presName="tx1" presStyleLbl="revTx" presStyleIdx="2" presStyleCnt="5"/>
      <dgm:spPr/>
    </dgm:pt>
    <dgm:pt modelId="{193A63DD-E3A4-4B67-91C7-AEA8AECEAFBF}" type="pres">
      <dgm:prSet presAssocID="{5987AC8B-840C-4247-8148-728896A278FF}" presName="vert1" presStyleCnt="0"/>
      <dgm:spPr/>
    </dgm:pt>
    <dgm:pt modelId="{0CE98FFF-E7E6-4BC1-A064-976F85399C4F}" type="pres">
      <dgm:prSet presAssocID="{EBDACA10-0353-4CE4-8FB1-132C28F6B241}" presName="thickLine" presStyleLbl="alignNode1" presStyleIdx="3" presStyleCnt="5"/>
      <dgm:spPr/>
    </dgm:pt>
    <dgm:pt modelId="{AE281C55-D4F1-4AD3-A189-78101C124553}" type="pres">
      <dgm:prSet presAssocID="{EBDACA10-0353-4CE4-8FB1-132C28F6B241}" presName="horz1" presStyleCnt="0"/>
      <dgm:spPr/>
    </dgm:pt>
    <dgm:pt modelId="{6D784AFB-E00C-459E-9A30-B7D97F9DA732}" type="pres">
      <dgm:prSet presAssocID="{EBDACA10-0353-4CE4-8FB1-132C28F6B241}" presName="tx1" presStyleLbl="revTx" presStyleIdx="3" presStyleCnt="5"/>
      <dgm:spPr/>
    </dgm:pt>
    <dgm:pt modelId="{BE8B5CF7-B86D-4D6D-9D17-F4934FCE4A89}" type="pres">
      <dgm:prSet presAssocID="{EBDACA10-0353-4CE4-8FB1-132C28F6B241}" presName="vert1" presStyleCnt="0"/>
      <dgm:spPr/>
    </dgm:pt>
    <dgm:pt modelId="{D132E84F-107A-4EF0-8E33-9989370441DC}" type="pres">
      <dgm:prSet presAssocID="{A3CCC760-FBCC-431A-B8F5-59A7E891354F}" presName="thickLine" presStyleLbl="alignNode1" presStyleIdx="4" presStyleCnt="5"/>
      <dgm:spPr/>
    </dgm:pt>
    <dgm:pt modelId="{8595B25B-ED53-4011-82EB-D75C12CE8273}" type="pres">
      <dgm:prSet presAssocID="{A3CCC760-FBCC-431A-B8F5-59A7E891354F}" presName="horz1" presStyleCnt="0"/>
      <dgm:spPr/>
    </dgm:pt>
    <dgm:pt modelId="{6DD415E4-78BA-4F4F-AD85-698EDD6646E6}" type="pres">
      <dgm:prSet presAssocID="{A3CCC760-FBCC-431A-B8F5-59A7E891354F}" presName="tx1" presStyleLbl="revTx" presStyleIdx="4" presStyleCnt="5"/>
      <dgm:spPr/>
    </dgm:pt>
    <dgm:pt modelId="{0F914808-6510-4084-8F02-DE508DFB9780}" type="pres">
      <dgm:prSet presAssocID="{A3CCC760-FBCC-431A-B8F5-59A7E891354F}" presName="vert1" presStyleCnt="0"/>
      <dgm:spPr/>
    </dgm:pt>
  </dgm:ptLst>
  <dgm:cxnLst>
    <dgm:cxn modelId="{DFEB1E0F-6100-4E60-AED2-47CB0BF0B50D}" srcId="{9735CF27-9C20-4771-9743-A1E8428301FC}" destId="{0F8FD3B8-5574-4B56-B72D-44F5E5E712FC}" srcOrd="1" destOrd="0" parTransId="{6EF1349E-089C-4976-AC03-462BB802C53E}" sibTransId="{7FFB2207-1C2B-4480-A81E-ACBA71CC3DB8}"/>
    <dgm:cxn modelId="{B036F211-7518-4469-BC7C-CBFE3BACDCFB}" type="presOf" srcId="{EBDACA10-0353-4CE4-8FB1-132C28F6B241}" destId="{6D784AFB-E00C-459E-9A30-B7D97F9DA732}" srcOrd="0" destOrd="0" presId="urn:microsoft.com/office/officeart/2008/layout/LinedList"/>
    <dgm:cxn modelId="{6B93C22D-239C-4DC0-9DBF-B6B0471E24F0}" srcId="{9735CF27-9C20-4771-9743-A1E8428301FC}" destId="{FB8D8516-F3DA-4944-9C02-D552680417D3}" srcOrd="0" destOrd="0" parTransId="{C3FAF9B4-2D80-471E-8BE9-011D9EE0CCC8}" sibTransId="{FE6B8D57-3B5C-405B-9CCC-5DF821404BF3}"/>
    <dgm:cxn modelId="{61F5C43C-342E-4157-A5DE-78F4DB21F818}" srcId="{9735CF27-9C20-4771-9743-A1E8428301FC}" destId="{5987AC8B-840C-4247-8148-728896A278FF}" srcOrd="2" destOrd="0" parTransId="{7D926892-9D16-43E5-B9DD-0DBF96FCCA7D}" sibTransId="{3910503A-90D6-4504-93B3-90EFBDC1B018}"/>
    <dgm:cxn modelId="{C78C8568-E2A3-44B3-95B8-0E5BD05E147E}" type="presOf" srcId="{5987AC8B-840C-4247-8148-728896A278FF}" destId="{144342B1-4AAA-464E-BE02-DDE97FE7CED7}" srcOrd="0" destOrd="0" presId="urn:microsoft.com/office/officeart/2008/layout/LinedList"/>
    <dgm:cxn modelId="{F69D6E94-2EC4-4B43-89AC-D75A181F37F9}" srcId="{9735CF27-9C20-4771-9743-A1E8428301FC}" destId="{A3CCC760-FBCC-431A-B8F5-59A7E891354F}" srcOrd="4" destOrd="0" parTransId="{9E8AD0C4-A81E-4871-8BA9-C936163CC557}" sibTransId="{33627CEA-557B-46CE-825C-A48B95831C66}"/>
    <dgm:cxn modelId="{F992899E-B2AE-4D8C-B38D-486B96FF2960}" type="presOf" srcId="{9735CF27-9C20-4771-9743-A1E8428301FC}" destId="{4F74B3F8-2409-480F-8064-DE6D1F79E078}" srcOrd="0" destOrd="0" presId="urn:microsoft.com/office/officeart/2008/layout/LinedList"/>
    <dgm:cxn modelId="{E51ED19E-2932-4E1A-8CFE-B4CA29F91616}" type="presOf" srcId="{FB8D8516-F3DA-4944-9C02-D552680417D3}" destId="{2783997D-3149-4C67-8B9D-235EFC9D19E4}" srcOrd="0" destOrd="0" presId="urn:microsoft.com/office/officeart/2008/layout/LinedList"/>
    <dgm:cxn modelId="{3EB7479F-B098-4DD8-9DA9-F068060FBD04}" type="presOf" srcId="{0F8FD3B8-5574-4B56-B72D-44F5E5E712FC}" destId="{84E25FD6-3239-47CB-8A32-92611C84EC6E}" srcOrd="0" destOrd="0" presId="urn:microsoft.com/office/officeart/2008/layout/LinedList"/>
    <dgm:cxn modelId="{CD2242F5-66AC-49E7-BE02-5BC8DD44F467}" srcId="{9735CF27-9C20-4771-9743-A1E8428301FC}" destId="{EBDACA10-0353-4CE4-8FB1-132C28F6B241}" srcOrd="3" destOrd="0" parTransId="{372908A7-46E9-4F7E-A16F-CAE54F06F4D2}" sibTransId="{C6F39444-FC90-44CC-9011-C6FE32968274}"/>
    <dgm:cxn modelId="{53F178FD-4362-438A-A7BB-AAA83410B1F7}" type="presOf" srcId="{A3CCC760-FBCC-431A-B8F5-59A7E891354F}" destId="{6DD415E4-78BA-4F4F-AD85-698EDD6646E6}" srcOrd="0" destOrd="0" presId="urn:microsoft.com/office/officeart/2008/layout/LinedList"/>
    <dgm:cxn modelId="{47287E49-9082-432E-A104-A2F5424274FB}" type="presParOf" srcId="{4F74B3F8-2409-480F-8064-DE6D1F79E078}" destId="{59890F16-FFDC-4524-A93F-BBF206983233}" srcOrd="0" destOrd="0" presId="urn:microsoft.com/office/officeart/2008/layout/LinedList"/>
    <dgm:cxn modelId="{60861918-1D7C-46E7-B4FA-4F4AEB13F604}" type="presParOf" srcId="{4F74B3F8-2409-480F-8064-DE6D1F79E078}" destId="{7320CED6-7CDF-4778-9BF0-A232AA5D2FCA}" srcOrd="1" destOrd="0" presId="urn:microsoft.com/office/officeart/2008/layout/LinedList"/>
    <dgm:cxn modelId="{80CB735A-DF63-4987-8936-2B9992970F5F}" type="presParOf" srcId="{7320CED6-7CDF-4778-9BF0-A232AA5D2FCA}" destId="{2783997D-3149-4C67-8B9D-235EFC9D19E4}" srcOrd="0" destOrd="0" presId="urn:microsoft.com/office/officeart/2008/layout/LinedList"/>
    <dgm:cxn modelId="{1EBD0DCA-E5A6-4936-B75A-C742339F0D54}" type="presParOf" srcId="{7320CED6-7CDF-4778-9BF0-A232AA5D2FCA}" destId="{F4829AAA-214D-4930-9454-F36E422FC69D}" srcOrd="1" destOrd="0" presId="urn:microsoft.com/office/officeart/2008/layout/LinedList"/>
    <dgm:cxn modelId="{BDA05428-019F-4D8D-81E1-38ED2B3D6B45}" type="presParOf" srcId="{4F74B3F8-2409-480F-8064-DE6D1F79E078}" destId="{3BBB1C61-C7B6-4348-97C5-BC99EBF113D6}" srcOrd="2" destOrd="0" presId="urn:microsoft.com/office/officeart/2008/layout/LinedList"/>
    <dgm:cxn modelId="{823C923C-8897-47BB-A955-83CCED23B546}" type="presParOf" srcId="{4F74B3F8-2409-480F-8064-DE6D1F79E078}" destId="{C82FB579-4B67-4259-9678-11C497622487}" srcOrd="3" destOrd="0" presId="urn:microsoft.com/office/officeart/2008/layout/LinedList"/>
    <dgm:cxn modelId="{814FD0DF-2A39-42AD-8514-97F9D9859AA3}" type="presParOf" srcId="{C82FB579-4B67-4259-9678-11C497622487}" destId="{84E25FD6-3239-47CB-8A32-92611C84EC6E}" srcOrd="0" destOrd="0" presId="urn:microsoft.com/office/officeart/2008/layout/LinedList"/>
    <dgm:cxn modelId="{F32CA7F7-3D90-4BD5-BB30-49BC7D645B6B}" type="presParOf" srcId="{C82FB579-4B67-4259-9678-11C497622487}" destId="{A2E45DC7-FFE6-4F31-8DB0-9CBE0D87C889}" srcOrd="1" destOrd="0" presId="urn:microsoft.com/office/officeart/2008/layout/LinedList"/>
    <dgm:cxn modelId="{99AD8964-E635-4639-8B54-9B20CAFB4795}" type="presParOf" srcId="{4F74B3F8-2409-480F-8064-DE6D1F79E078}" destId="{924AF08A-7226-4140-A4BA-8DA8D86F9E61}" srcOrd="4" destOrd="0" presId="urn:microsoft.com/office/officeart/2008/layout/LinedList"/>
    <dgm:cxn modelId="{3634B610-22F9-4651-8576-7E3BDE4022C4}" type="presParOf" srcId="{4F74B3F8-2409-480F-8064-DE6D1F79E078}" destId="{21F31197-5F4E-4B6D-AED3-E28A3B119001}" srcOrd="5" destOrd="0" presId="urn:microsoft.com/office/officeart/2008/layout/LinedList"/>
    <dgm:cxn modelId="{872E8E88-BFBD-446D-88EF-EAD30DBEAE1A}" type="presParOf" srcId="{21F31197-5F4E-4B6D-AED3-E28A3B119001}" destId="{144342B1-4AAA-464E-BE02-DDE97FE7CED7}" srcOrd="0" destOrd="0" presId="urn:microsoft.com/office/officeart/2008/layout/LinedList"/>
    <dgm:cxn modelId="{47CDE325-BD57-45B1-99DF-ACBE3902F12A}" type="presParOf" srcId="{21F31197-5F4E-4B6D-AED3-E28A3B119001}" destId="{193A63DD-E3A4-4B67-91C7-AEA8AECEAFBF}" srcOrd="1" destOrd="0" presId="urn:microsoft.com/office/officeart/2008/layout/LinedList"/>
    <dgm:cxn modelId="{8CB3DC23-34D1-4983-80B4-FB62920BE882}" type="presParOf" srcId="{4F74B3F8-2409-480F-8064-DE6D1F79E078}" destId="{0CE98FFF-E7E6-4BC1-A064-976F85399C4F}" srcOrd="6" destOrd="0" presId="urn:microsoft.com/office/officeart/2008/layout/LinedList"/>
    <dgm:cxn modelId="{0EE09BB7-158F-4812-9E0A-D7085F04AA84}" type="presParOf" srcId="{4F74B3F8-2409-480F-8064-DE6D1F79E078}" destId="{AE281C55-D4F1-4AD3-A189-78101C124553}" srcOrd="7" destOrd="0" presId="urn:microsoft.com/office/officeart/2008/layout/LinedList"/>
    <dgm:cxn modelId="{61B448D0-79F5-4542-BDAC-562CEC109D27}" type="presParOf" srcId="{AE281C55-D4F1-4AD3-A189-78101C124553}" destId="{6D784AFB-E00C-459E-9A30-B7D97F9DA732}" srcOrd="0" destOrd="0" presId="urn:microsoft.com/office/officeart/2008/layout/LinedList"/>
    <dgm:cxn modelId="{0D6C4532-7E28-4447-BFEE-114A30ABBCC1}" type="presParOf" srcId="{AE281C55-D4F1-4AD3-A189-78101C124553}" destId="{BE8B5CF7-B86D-4D6D-9D17-F4934FCE4A89}" srcOrd="1" destOrd="0" presId="urn:microsoft.com/office/officeart/2008/layout/LinedList"/>
    <dgm:cxn modelId="{696569EC-F5EE-4DA2-9702-6DCBB7B4984A}" type="presParOf" srcId="{4F74B3F8-2409-480F-8064-DE6D1F79E078}" destId="{D132E84F-107A-4EF0-8E33-9989370441DC}" srcOrd="8" destOrd="0" presId="urn:microsoft.com/office/officeart/2008/layout/LinedList"/>
    <dgm:cxn modelId="{8B4AFCE1-6736-4DFA-9B88-2CFCC5E8CA5A}" type="presParOf" srcId="{4F74B3F8-2409-480F-8064-DE6D1F79E078}" destId="{8595B25B-ED53-4011-82EB-D75C12CE8273}" srcOrd="9" destOrd="0" presId="urn:microsoft.com/office/officeart/2008/layout/LinedList"/>
    <dgm:cxn modelId="{9FA384B8-6412-42C8-AEF2-8F0B3E51A420}" type="presParOf" srcId="{8595B25B-ED53-4011-82EB-D75C12CE8273}" destId="{6DD415E4-78BA-4F4F-AD85-698EDD6646E6}" srcOrd="0" destOrd="0" presId="urn:microsoft.com/office/officeart/2008/layout/LinedList"/>
    <dgm:cxn modelId="{298AF3FA-AD3E-48CB-BB5E-1B106081DA0D}" type="presParOf" srcId="{8595B25B-ED53-4011-82EB-D75C12CE8273}" destId="{0F914808-6510-4084-8F02-DE508DFB978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C75488-671E-40B8-A1A8-2AE0AE40306F}" type="doc">
      <dgm:prSet loTypeId="urn:microsoft.com/office/officeart/2005/8/layout/process1" loCatId="process" qsTypeId="urn:microsoft.com/office/officeart/2005/8/quickstyle/3d1" qsCatId="3D" csTypeId="urn:microsoft.com/office/officeart/2005/8/colors/accent0_2" csCatId="mainScheme" phldr="1"/>
      <dgm:spPr/>
      <dgm:t>
        <a:bodyPr/>
        <a:lstStyle/>
        <a:p>
          <a:endParaRPr lang="en-US"/>
        </a:p>
      </dgm:t>
    </dgm:pt>
    <dgm:pt modelId="{40266846-B644-4C3C-B9CE-878920A2CFAC}">
      <dgm:prSet phldrT="[Text]"/>
      <dgm:spPr/>
      <dgm:t>
        <a:bodyPr/>
        <a:lstStyle/>
        <a:p>
          <a:r>
            <a:rPr lang="en-US" dirty="0"/>
            <a:t>Dec. 4</a:t>
          </a:r>
        </a:p>
      </dgm:t>
    </dgm:pt>
    <dgm:pt modelId="{8452EB70-2C9E-4FE2-B580-8DAEA0F525C7}" type="parTrans" cxnId="{A8098FE1-3DE6-47C0-BFB0-BDF96CD46E0A}">
      <dgm:prSet/>
      <dgm:spPr/>
      <dgm:t>
        <a:bodyPr/>
        <a:lstStyle/>
        <a:p>
          <a:endParaRPr lang="en-US"/>
        </a:p>
      </dgm:t>
    </dgm:pt>
    <dgm:pt modelId="{9E846B15-416E-4309-8898-595CEC20E3F6}" type="sibTrans" cxnId="{A8098FE1-3DE6-47C0-BFB0-BDF96CD46E0A}">
      <dgm:prSet/>
      <dgm:spPr/>
      <dgm:t>
        <a:bodyPr/>
        <a:lstStyle/>
        <a:p>
          <a:endParaRPr lang="en-US"/>
        </a:p>
      </dgm:t>
    </dgm:pt>
    <dgm:pt modelId="{2E983FCE-6196-4A1E-8968-BE8A12B70CE6}">
      <dgm:prSet phldrT="[Text]"/>
      <dgm:spPr/>
      <dgm:t>
        <a:bodyPr/>
        <a:lstStyle/>
        <a:p>
          <a:r>
            <a:rPr lang="en-US" dirty="0"/>
            <a:t>Jan. 3</a:t>
          </a:r>
        </a:p>
      </dgm:t>
    </dgm:pt>
    <dgm:pt modelId="{224160FC-60E5-4006-B0D3-218BE50C8A99}" type="parTrans" cxnId="{5A16B0DD-3EC1-493B-BB2B-374B7FCA4FE5}">
      <dgm:prSet/>
      <dgm:spPr/>
      <dgm:t>
        <a:bodyPr/>
        <a:lstStyle/>
        <a:p>
          <a:endParaRPr lang="en-US"/>
        </a:p>
      </dgm:t>
    </dgm:pt>
    <dgm:pt modelId="{593A43C9-A2D9-4BF9-A986-DE52C2F27AFF}" type="sibTrans" cxnId="{5A16B0DD-3EC1-493B-BB2B-374B7FCA4FE5}">
      <dgm:prSet/>
      <dgm:spPr/>
      <dgm:t>
        <a:bodyPr/>
        <a:lstStyle/>
        <a:p>
          <a:endParaRPr lang="en-US"/>
        </a:p>
      </dgm:t>
    </dgm:pt>
    <dgm:pt modelId="{E1330418-F8A1-4A74-B90E-0654D6CA4501}">
      <dgm:prSet phldrT="[Text]"/>
      <dgm:spPr/>
      <dgm:t>
        <a:bodyPr/>
        <a:lstStyle/>
        <a:p>
          <a:r>
            <a:rPr lang="en-US" dirty="0"/>
            <a:t>Jan. 26</a:t>
          </a:r>
        </a:p>
      </dgm:t>
    </dgm:pt>
    <dgm:pt modelId="{EFF86F6B-DD04-483D-A28C-6723C17B3DAA}" type="parTrans" cxnId="{C99E2A37-285A-413D-AFFB-A9B9DB7FE828}">
      <dgm:prSet/>
      <dgm:spPr/>
      <dgm:t>
        <a:bodyPr/>
        <a:lstStyle/>
        <a:p>
          <a:endParaRPr lang="en-US"/>
        </a:p>
      </dgm:t>
    </dgm:pt>
    <dgm:pt modelId="{B9464CCA-88A4-4755-BDF1-EB24933EDEBA}" type="sibTrans" cxnId="{C99E2A37-285A-413D-AFFB-A9B9DB7FE828}">
      <dgm:prSet/>
      <dgm:spPr/>
      <dgm:t>
        <a:bodyPr/>
        <a:lstStyle/>
        <a:p>
          <a:endParaRPr lang="en-US"/>
        </a:p>
      </dgm:t>
    </dgm:pt>
    <dgm:pt modelId="{3C9F456A-97BD-4BFE-98C3-F9A7FD29A87D}">
      <dgm:prSet phldrT="[Text]"/>
      <dgm:spPr/>
      <dgm:t>
        <a:bodyPr/>
        <a:lstStyle/>
        <a:p>
          <a:r>
            <a:rPr lang="en-US" dirty="0"/>
            <a:t>Mar. 7</a:t>
          </a:r>
        </a:p>
      </dgm:t>
    </dgm:pt>
    <dgm:pt modelId="{0BCDC34C-EAC7-40D2-A2E7-70AB18E70304}" type="parTrans" cxnId="{2DA624A8-1883-4FEF-AC75-E87E4AE562AC}">
      <dgm:prSet/>
      <dgm:spPr/>
      <dgm:t>
        <a:bodyPr/>
        <a:lstStyle/>
        <a:p>
          <a:endParaRPr lang="en-US"/>
        </a:p>
      </dgm:t>
    </dgm:pt>
    <dgm:pt modelId="{CD4EF08E-9E7A-438D-9A0F-6E5962AB43D9}" type="sibTrans" cxnId="{2DA624A8-1883-4FEF-AC75-E87E4AE562AC}">
      <dgm:prSet/>
      <dgm:spPr/>
      <dgm:t>
        <a:bodyPr/>
        <a:lstStyle/>
        <a:p>
          <a:endParaRPr lang="en-US"/>
        </a:p>
      </dgm:t>
    </dgm:pt>
    <dgm:pt modelId="{D5C1B2E2-EC18-4312-9AA8-2067DD4E51D1}" type="pres">
      <dgm:prSet presAssocID="{60C75488-671E-40B8-A1A8-2AE0AE40306F}" presName="Name0" presStyleCnt="0">
        <dgm:presLayoutVars>
          <dgm:dir/>
          <dgm:resizeHandles val="exact"/>
        </dgm:presLayoutVars>
      </dgm:prSet>
      <dgm:spPr/>
    </dgm:pt>
    <dgm:pt modelId="{B37DD05B-0FC4-46B2-BCEB-9DFADC14B54C}" type="pres">
      <dgm:prSet presAssocID="{40266846-B644-4C3C-B9CE-878920A2CFAC}" presName="node" presStyleLbl="node1" presStyleIdx="0" presStyleCnt="4">
        <dgm:presLayoutVars>
          <dgm:bulletEnabled val="1"/>
        </dgm:presLayoutVars>
      </dgm:prSet>
      <dgm:spPr/>
    </dgm:pt>
    <dgm:pt modelId="{00D1B07C-B95A-4719-A6D4-36628BB31415}" type="pres">
      <dgm:prSet presAssocID="{9E846B15-416E-4309-8898-595CEC20E3F6}" presName="sibTrans" presStyleLbl="sibTrans2D1" presStyleIdx="0" presStyleCnt="3"/>
      <dgm:spPr/>
    </dgm:pt>
    <dgm:pt modelId="{AF7596ED-2451-45F6-AD72-615536F0588A}" type="pres">
      <dgm:prSet presAssocID="{9E846B15-416E-4309-8898-595CEC20E3F6}" presName="connectorText" presStyleLbl="sibTrans2D1" presStyleIdx="0" presStyleCnt="3"/>
      <dgm:spPr/>
    </dgm:pt>
    <dgm:pt modelId="{BEA63A3E-9A6A-4793-A1A0-3E956E39AFBC}" type="pres">
      <dgm:prSet presAssocID="{2E983FCE-6196-4A1E-8968-BE8A12B70CE6}" presName="node" presStyleLbl="node1" presStyleIdx="1" presStyleCnt="4">
        <dgm:presLayoutVars>
          <dgm:bulletEnabled val="1"/>
        </dgm:presLayoutVars>
      </dgm:prSet>
      <dgm:spPr/>
    </dgm:pt>
    <dgm:pt modelId="{59E24D41-9DEA-4438-8CED-AC2FDE27FABF}" type="pres">
      <dgm:prSet presAssocID="{593A43C9-A2D9-4BF9-A986-DE52C2F27AFF}" presName="sibTrans" presStyleLbl="sibTrans2D1" presStyleIdx="1" presStyleCnt="3"/>
      <dgm:spPr/>
    </dgm:pt>
    <dgm:pt modelId="{CBDD6A40-6C9B-4C3E-B927-77C9F9DD1390}" type="pres">
      <dgm:prSet presAssocID="{593A43C9-A2D9-4BF9-A986-DE52C2F27AFF}" presName="connectorText" presStyleLbl="sibTrans2D1" presStyleIdx="1" presStyleCnt="3"/>
      <dgm:spPr/>
    </dgm:pt>
    <dgm:pt modelId="{ABEDDF45-FA7C-4143-8B7B-21958882D9BC}" type="pres">
      <dgm:prSet presAssocID="{E1330418-F8A1-4A74-B90E-0654D6CA4501}" presName="node" presStyleLbl="node1" presStyleIdx="2" presStyleCnt="4">
        <dgm:presLayoutVars>
          <dgm:bulletEnabled val="1"/>
        </dgm:presLayoutVars>
      </dgm:prSet>
      <dgm:spPr/>
    </dgm:pt>
    <dgm:pt modelId="{5BC4E881-353C-4166-82C0-EE4A656D54D4}" type="pres">
      <dgm:prSet presAssocID="{B9464CCA-88A4-4755-BDF1-EB24933EDEBA}" presName="sibTrans" presStyleLbl="sibTrans2D1" presStyleIdx="2" presStyleCnt="3"/>
      <dgm:spPr/>
    </dgm:pt>
    <dgm:pt modelId="{3F29C551-5B54-4F09-AA4C-D4DD861D2B59}" type="pres">
      <dgm:prSet presAssocID="{B9464CCA-88A4-4755-BDF1-EB24933EDEBA}" presName="connectorText" presStyleLbl="sibTrans2D1" presStyleIdx="2" presStyleCnt="3"/>
      <dgm:spPr/>
    </dgm:pt>
    <dgm:pt modelId="{D0ACCEE0-D83C-47E5-837C-121BB692F299}" type="pres">
      <dgm:prSet presAssocID="{3C9F456A-97BD-4BFE-98C3-F9A7FD29A87D}" presName="node" presStyleLbl="node1" presStyleIdx="3" presStyleCnt="4">
        <dgm:presLayoutVars>
          <dgm:bulletEnabled val="1"/>
        </dgm:presLayoutVars>
      </dgm:prSet>
      <dgm:spPr/>
    </dgm:pt>
  </dgm:ptLst>
  <dgm:cxnLst>
    <dgm:cxn modelId="{87134001-B703-45DE-BA02-01F431C9598A}" type="presOf" srcId="{593A43C9-A2D9-4BF9-A986-DE52C2F27AFF}" destId="{CBDD6A40-6C9B-4C3E-B927-77C9F9DD1390}" srcOrd="1" destOrd="0" presId="urn:microsoft.com/office/officeart/2005/8/layout/process1"/>
    <dgm:cxn modelId="{3F2D950A-4786-43FD-B2BF-979B7523A7F6}" type="presOf" srcId="{60C75488-671E-40B8-A1A8-2AE0AE40306F}" destId="{D5C1B2E2-EC18-4312-9AA8-2067DD4E51D1}" srcOrd="0" destOrd="0" presId="urn:microsoft.com/office/officeart/2005/8/layout/process1"/>
    <dgm:cxn modelId="{C99E2A37-285A-413D-AFFB-A9B9DB7FE828}" srcId="{60C75488-671E-40B8-A1A8-2AE0AE40306F}" destId="{E1330418-F8A1-4A74-B90E-0654D6CA4501}" srcOrd="2" destOrd="0" parTransId="{EFF86F6B-DD04-483D-A28C-6723C17B3DAA}" sibTransId="{B9464CCA-88A4-4755-BDF1-EB24933EDEBA}"/>
    <dgm:cxn modelId="{D143ED3C-7533-4643-8804-F20E9FF51BAF}" type="presOf" srcId="{E1330418-F8A1-4A74-B90E-0654D6CA4501}" destId="{ABEDDF45-FA7C-4143-8B7B-21958882D9BC}" srcOrd="0" destOrd="0" presId="urn:microsoft.com/office/officeart/2005/8/layout/process1"/>
    <dgm:cxn modelId="{902A7262-FEBC-4C9B-8951-98598AEBD599}" type="presOf" srcId="{9E846B15-416E-4309-8898-595CEC20E3F6}" destId="{00D1B07C-B95A-4719-A6D4-36628BB31415}" srcOrd="0" destOrd="0" presId="urn:microsoft.com/office/officeart/2005/8/layout/process1"/>
    <dgm:cxn modelId="{E99CC96D-544E-4A59-9FE8-28334D8A10BE}" type="presOf" srcId="{2E983FCE-6196-4A1E-8968-BE8A12B70CE6}" destId="{BEA63A3E-9A6A-4793-A1A0-3E956E39AFBC}" srcOrd="0" destOrd="0" presId="urn:microsoft.com/office/officeart/2005/8/layout/process1"/>
    <dgm:cxn modelId="{85CBFE85-8605-470D-955B-8AE4EB55ED9D}" type="presOf" srcId="{B9464CCA-88A4-4755-BDF1-EB24933EDEBA}" destId="{5BC4E881-353C-4166-82C0-EE4A656D54D4}" srcOrd="0" destOrd="0" presId="urn:microsoft.com/office/officeart/2005/8/layout/process1"/>
    <dgm:cxn modelId="{9EE57D9D-2A1B-4C7C-B5D6-79EA92FF9F20}" type="presOf" srcId="{40266846-B644-4C3C-B9CE-878920A2CFAC}" destId="{B37DD05B-0FC4-46B2-BCEB-9DFADC14B54C}" srcOrd="0" destOrd="0" presId="urn:microsoft.com/office/officeart/2005/8/layout/process1"/>
    <dgm:cxn modelId="{2DA624A8-1883-4FEF-AC75-E87E4AE562AC}" srcId="{60C75488-671E-40B8-A1A8-2AE0AE40306F}" destId="{3C9F456A-97BD-4BFE-98C3-F9A7FD29A87D}" srcOrd="3" destOrd="0" parTransId="{0BCDC34C-EAC7-40D2-A2E7-70AB18E70304}" sibTransId="{CD4EF08E-9E7A-438D-9A0F-6E5962AB43D9}"/>
    <dgm:cxn modelId="{9E490ABA-915F-4818-9FE3-33F291248BDF}" type="presOf" srcId="{B9464CCA-88A4-4755-BDF1-EB24933EDEBA}" destId="{3F29C551-5B54-4F09-AA4C-D4DD861D2B59}" srcOrd="1" destOrd="0" presId="urn:microsoft.com/office/officeart/2005/8/layout/process1"/>
    <dgm:cxn modelId="{358E3BBE-50D1-444B-A211-9A9457D30BD8}" type="presOf" srcId="{593A43C9-A2D9-4BF9-A986-DE52C2F27AFF}" destId="{59E24D41-9DEA-4438-8CED-AC2FDE27FABF}" srcOrd="0" destOrd="0" presId="urn:microsoft.com/office/officeart/2005/8/layout/process1"/>
    <dgm:cxn modelId="{ED42E4BF-E6BE-4770-B928-F2606304FDF8}" type="presOf" srcId="{3C9F456A-97BD-4BFE-98C3-F9A7FD29A87D}" destId="{D0ACCEE0-D83C-47E5-837C-121BB692F299}" srcOrd="0" destOrd="0" presId="urn:microsoft.com/office/officeart/2005/8/layout/process1"/>
    <dgm:cxn modelId="{5A16B0DD-3EC1-493B-BB2B-374B7FCA4FE5}" srcId="{60C75488-671E-40B8-A1A8-2AE0AE40306F}" destId="{2E983FCE-6196-4A1E-8968-BE8A12B70CE6}" srcOrd="1" destOrd="0" parTransId="{224160FC-60E5-4006-B0D3-218BE50C8A99}" sibTransId="{593A43C9-A2D9-4BF9-A986-DE52C2F27AFF}"/>
    <dgm:cxn modelId="{A8098FE1-3DE6-47C0-BFB0-BDF96CD46E0A}" srcId="{60C75488-671E-40B8-A1A8-2AE0AE40306F}" destId="{40266846-B644-4C3C-B9CE-878920A2CFAC}" srcOrd="0" destOrd="0" parTransId="{8452EB70-2C9E-4FE2-B580-8DAEA0F525C7}" sibTransId="{9E846B15-416E-4309-8898-595CEC20E3F6}"/>
    <dgm:cxn modelId="{AE7FDAED-E1E4-4308-88DB-E110430C249E}" type="presOf" srcId="{9E846B15-416E-4309-8898-595CEC20E3F6}" destId="{AF7596ED-2451-45F6-AD72-615536F0588A}" srcOrd="1" destOrd="0" presId="urn:microsoft.com/office/officeart/2005/8/layout/process1"/>
    <dgm:cxn modelId="{117CEAC5-AEC2-42BB-9581-5438151AA17C}" type="presParOf" srcId="{D5C1B2E2-EC18-4312-9AA8-2067DD4E51D1}" destId="{B37DD05B-0FC4-46B2-BCEB-9DFADC14B54C}" srcOrd="0" destOrd="0" presId="urn:microsoft.com/office/officeart/2005/8/layout/process1"/>
    <dgm:cxn modelId="{7E35AA9B-7C37-4B82-BD27-4F5BF841FF75}" type="presParOf" srcId="{D5C1B2E2-EC18-4312-9AA8-2067DD4E51D1}" destId="{00D1B07C-B95A-4719-A6D4-36628BB31415}" srcOrd="1" destOrd="0" presId="urn:microsoft.com/office/officeart/2005/8/layout/process1"/>
    <dgm:cxn modelId="{9147C1B3-7518-43B2-BCBE-76A040269734}" type="presParOf" srcId="{00D1B07C-B95A-4719-A6D4-36628BB31415}" destId="{AF7596ED-2451-45F6-AD72-615536F0588A}" srcOrd="0" destOrd="0" presId="urn:microsoft.com/office/officeart/2005/8/layout/process1"/>
    <dgm:cxn modelId="{B062AE0C-43BB-42C3-A00A-3A786F0F42FE}" type="presParOf" srcId="{D5C1B2E2-EC18-4312-9AA8-2067DD4E51D1}" destId="{BEA63A3E-9A6A-4793-A1A0-3E956E39AFBC}" srcOrd="2" destOrd="0" presId="urn:microsoft.com/office/officeart/2005/8/layout/process1"/>
    <dgm:cxn modelId="{0E4D18CE-E18D-4358-806B-D2DBC9AE119A}" type="presParOf" srcId="{D5C1B2E2-EC18-4312-9AA8-2067DD4E51D1}" destId="{59E24D41-9DEA-4438-8CED-AC2FDE27FABF}" srcOrd="3" destOrd="0" presId="urn:microsoft.com/office/officeart/2005/8/layout/process1"/>
    <dgm:cxn modelId="{9A269483-48B9-4BFF-B706-CDD052C17DCC}" type="presParOf" srcId="{59E24D41-9DEA-4438-8CED-AC2FDE27FABF}" destId="{CBDD6A40-6C9B-4C3E-B927-77C9F9DD1390}" srcOrd="0" destOrd="0" presId="urn:microsoft.com/office/officeart/2005/8/layout/process1"/>
    <dgm:cxn modelId="{C1004568-1EB7-47EF-B54A-02435D93EEDF}" type="presParOf" srcId="{D5C1B2E2-EC18-4312-9AA8-2067DD4E51D1}" destId="{ABEDDF45-FA7C-4143-8B7B-21958882D9BC}" srcOrd="4" destOrd="0" presId="urn:microsoft.com/office/officeart/2005/8/layout/process1"/>
    <dgm:cxn modelId="{C7C92B18-53AE-4F43-B898-3E548BD14540}" type="presParOf" srcId="{D5C1B2E2-EC18-4312-9AA8-2067DD4E51D1}" destId="{5BC4E881-353C-4166-82C0-EE4A656D54D4}" srcOrd="5" destOrd="0" presId="urn:microsoft.com/office/officeart/2005/8/layout/process1"/>
    <dgm:cxn modelId="{DD9E72B4-91D8-4D15-8B9E-49504C82D49F}" type="presParOf" srcId="{5BC4E881-353C-4166-82C0-EE4A656D54D4}" destId="{3F29C551-5B54-4F09-AA4C-D4DD861D2B59}" srcOrd="0" destOrd="0" presId="urn:microsoft.com/office/officeart/2005/8/layout/process1"/>
    <dgm:cxn modelId="{BBEE40EC-70EC-46EC-BB8A-4F0D17497279}" type="presParOf" srcId="{D5C1B2E2-EC18-4312-9AA8-2067DD4E51D1}" destId="{D0ACCEE0-D83C-47E5-837C-121BB692F299}"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90F16-FFDC-4524-A93F-BBF206983233}">
      <dsp:nvSpPr>
        <dsp:cNvPr id="0" name=""/>
        <dsp:cNvSpPr/>
      </dsp:nvSpPr>
      <dsp:spPr>
        <a:xfrm>
          <a:off x="0" y="473"/>
          <a:ext cx="77500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3997D-3149-4C67-8B9D-235EFC9D19E4}">
      <dsp:nvSpPr>
        <dsp:cNvPr id="0" name=""/>
        <dsp:cNvSpPr/>
      </dsp:nvSpPr>
      <dsp:spPr>
        <a:xfrm>
          <a:off x="0" y="473"/>
          <a:ext cx="7750096" cy="77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Osteopathic Medical Students</a:t>
          </a:r>
        </a:p>
      </dsp:txBody>
      <dsp:txXfrm>
        <a:off x="0" y="473"/>
        <a:ext cx="7750096" cy="775965"/>
      </dsp:txXfrm>
    </dsp:sp>
    <dsp:sp modelId="{3BBB1C61-C7B6-4348-97C5-BC99EBF113D6}">
      <dsp:nvSpPr>
        <dsp:cNvPr id="0" name=""/>
        <dsp:cNvSpPr/>
      </dsp:nvSpPr>
      <dsp:spPr>
        <a:xfrm>
          <a:off x="0" y="776438"/>
          <a:ext cx="77500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E25FD6-3239-47CB-8A32-92611C84EC6E}">
      <dsp:nvSpPr>
        <dsp:cNvPr id="0" name=""/>
        <dsp:cNvSpPr/>
      </dsp:nvSpPr>
      <dsp:spPr>
        <a:xfrm>
          <a:off x="0" y="776438"/>
          <a:ext cx="7750096" cy="77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Interns</a:t>
          </a:r>
        </a:p>
      </dsp:txBody>
      <dsp:txXfrm>
        <a:off x="0" y="776438"/>
        <a:ext cx="7750096" cy="775965"/>
      </dsp:txXfrm>
    </dsp:sp>
    <dsp:sp modelId="{924AF08A-7226-4140-A4BA-8DA8D86F9E61}">
      <dsp:nvSpPr>
        <dsp:cNvPr id="0" name=""/>
        <dsp:cNvSpPr/>
      </dsp:nvSpPr>
      <dsp:spPr>
        <a:xfrm>
          <a:off x="0" y="1552403"/>
          <a:ext cx="77500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342B1-4AAA-464E-BE02-DDE97FE7CED7}">
      <dsp:nvSpPr>
        <dsp:cNvPr id="0" name=""/>
        <dsp:cNvSpPr/>
      </dsp:nvSpPr>
      <dsp:spPr>
        <a:xfrm>
          <a:off x="0" y="1552403"/>
          <a:ext cx="7750096" cy="77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Residents</a:t>
          </a:r>
        </a:p>
      </dsp:txBody>
      <dsp:txXfrm>
        <a:off x="0" y="1552403"/>
        <a:ext cx="7750096" cy="775965"/>
      </dsp:txXfrm>
    </dsp:sp>
    <dsp:sp modelId="{0CE98FFF-E7E6-4BC1-A064-976F85399C4F}">
      <dsp:nvSpPr>
        <dsp:cNvPr id="0" name=""/>
        <dsp:cNvSpPr/>
      </dsp:nvSpPr>
      <dsp:spPr>
        <a:xfrm>
          <a:off x="0" y="2328369"/>
          <a:ext cx="77500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784AFB-E00C-459E-9A30-B7D97F9DA732}">
      <dsp:nvSpPr>
        <dsp:cNvPr id="0" name=""/>
        <dsp:cNvSpPr/>
      </dsp:nvSpPr>
      <dsp:spPr>
        <a:xfrm>
          <a:off x="0" y="2328369"/>
          <a:ext cx="7750096" cy="77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Researchers</a:t>
          </a:r>
        </a:p>
      </dsp:txBody>
      <dsp:txXfrm>
        <a:off x="0" y="2328369"/>
        <a:ext cx="7750096" cy="775965"/>
      </dsp:txXfrm>
    </dsp:sp>
    <dsp:sp modelId="{D132E84F-107A-4EF0-8E33-9989370441DC}">
      <dsp:nvSpPr>
        <dsp:cNvPr id="0" name=""/>
        <dsp:cNvSpPr/>
      </dsp:nvSpPr>
      <dsp:spPr>
        <a:xfrm>
          <a:off x="0" y="3104334"/>
          <a:ext cx="77500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415E4-78BA-4F4F-AD85-698EDD6646E6}">
      <dsp:nvSpPr>
        <dsp:cNvPr id="0" name=""/>
        <dsp:cNvSpPr/>
      </dsp:nvSpPr>
      <dsp:spPr>
        <a:xfrm>
          <a:off x="0" y="3104334"/>
          <a:ext cx="7750096" cy="77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Practicing Physicians</a:t>
          </a:r>
        </a:p>
      </dsp:txBody>
      <dsp:txXfrm>
        <a:off x="0" y="3104334"/>
        <a:ext cx="7750096" cy="775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DD05B-0FC4-46B2-BCEB-9DFADC14B54C}">
      <dsp:nvSpPr>
        <dsp:cNvPr id="0" name=""/>
        <dsp:cNvSpPr/>
      </dsp:nvSpPr>
      <dsp:spPr>
        <a:xfrm>
          <a:off x="2561" y="154015"/>
          <a:ext cx="1119788" cy="671873"/>
        </a:xfrm>
        <a:prstGeom prst="roundRect">
          <a:avLst>
            <a:gd name="adj" fmla="val 10000"/>
          </a:avLst>
        </a:prstGeom>
        <a:gradFill rotWithShape="0">
          <a:gsLst>
            <a:gs pos="0">
              <a:schemeClr val="lt1">
                <a:hueOff val="0"/>
                <a:satOff val="0"/>
                <a:lumOff val="0"/>
                <a:alphaOff val="0"/>
                <a:tint val="94000"/>
                <a:satMod val="100000"/>
                <a:lumMod val="104000"/>
              </a:schemeClr>
            </a:gs>
            <a:gs pos="69000">
              <a:schemeClr val="lt1">
                <a:hueOff val="0"/>
                <a:satOff val="0"/>
                <a:lumOff val="0"/>
                <a:alphaOff val="0"/>
                <a:shade val="86000"/>
                <a:satMod val="130000"/>
                <a:lumMod val="102000"/>
              </a:schemeClr>
            </a:gs>
            <a:gs pos="100000">
              <a:schemeClr val="l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Dec. 4</a:t>
          </a:r>
        </a:p>
      </dsp:txBody>
      <dsp:txXfrm>
        <a:off x="22239" y="173693"/>
        <a:ext cx="1080432" cy="632517"/>
      </dsp:txXfrm>
    </dsp:sp>
    <dsp:sp modelId="{00D1B07C-B95A-4719-A6D4-36628BB31415}">
      <dsp:nvSpPr>
        <dsp:cNvPr id="0" name=""/>
        <dsp:cNvSpPr/>
      </dsp:nvSpPr>
      <dsp:spPr>
        <a:xfrm>
          <a:off x="1234328" y="351098"/>
          <a:ext cx="237395" cy="277707"/>
        </a:xfrm>
        <a:prstGeom prst="rightArrow">
          <a:avLst>
            <a:gd name="adj1" fmla="val 60000"/>
            <a:gd name="adj2" fmla="val 50000"/>
          </a:avLst>
        </a:prstGeom>
        <a:gradFill rotWithShape="0">
          <a:gsLst>
            <a:gs pos="0">
              <a:schemeClr val="dk2">
                <a:tint val="60000"/>
                <a:hueOff val="0"/>
                <a:satOff val="0"/>
                <a:lumOff val="0"/>
                <a:alphaOff val="0"/>
                <a:tint val="94000"/>
                <a:satMod val="100000"/>
                <a:lumMod val="104000"/>
              </a:schemeClr>
            </a:gs>
            <a:gs pos="69000">
              <a:schemeClr val="dk2">
                <a:tint val="60000"/>
                <a:hueOff val="0"/>
                <a:satOff val="0"/>
                <a:lumOff val="0"/>
                <a:alphaOff val="0"/>
                <a:shade val="86000"/>
                <a:satMod val="130000"/>
                <a:lumMod val="102000"/>
              </a:schemeClr>
            </a:gs>
            <a:gs pos="100000">
              <a:schemeClr val="dk2">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34328" y="406639"/>
        <a:ext cx="166177" cy="166625"/>
      </dsp:txXfrm>
    </dsp:sp>
    <dsp:sp modelId="{BEA63A3E-9A6A-4793-A1A0-3E956E39AFBC}">
      <dsp:nvSpPr>
        <dsp:cNvPr id="0" name=""/>
        <dsp:cNvSpPr/>
      </dsp:nvSpPr>
      <dsp:spPr>
        <a:xfrm>
          <a:off x="1570264" y="154015"/>
          <a:ext cx="1119788" cy="671873"/>
        </a:xfrm>
        <a:prstGeom prst="roundRect">
          <a:avLst>
            <a:gd name="adj" fmla="val 10000"/>
          </a:avLst>
        </a:prstGeom>
        <a:gradFill rotWithShape="0">
          <a:gsLst>
            <a:gs pos="0">
              <a:schemeClr val="lt1">
                <a:hueOff val="0"/>
                <a:satOff val="0"/>
                <a:lumOff val="0"/>
                <a:alphaOff val="0"/>
                <a:tint val="94000"/>
                <a:satMod val="100000"/>
                <a:lumMod val="104000"/>
              </a:schemeClr>
            </a:gs>
            <a:gs pos="69000">
              <a:schemeClr val="lt1">
                <a:hueOff val="0"/>
                <a:satOff val="0"/>
                <a:lumOff val="0"/>
                <a:alphaOff val="0"/>
                <a:shade val="86000"/>
                <a:satMod val="130000"/>
                <a:lumMod val="102000"/>
              </a:schemeClr>
            </a:gs>
            <a:gs pos="100000">
              <a:schemeClr val="l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Jan. 3</a:t>
          </a:r>
        </a:p>
      </dsp:txBody>
      <dsp:txXfrm>
        <a:off x="1589942" y="173693"/>
        <a:ext cx="1080432" cy="632517"/>
      </dsp:txXfrm>
    </dsp:sp>
    <dsp:sp modelId="{59E24D41-9DEA-4438-8CED-AC2FDE27FABF}">
      <dsp:nvSpPr>
        <dsp:cNvPr id="0" name=""/>
        <dsp:cNvSpPr/>
      </dsp:nvSpPr>
      <dsp:spPr>
        <a:xfrm>
          <a:off x="2802032" y="351098"/>
          <a:ext cx="237395" cy="277707"/>
        </a:xfrm>
        <a:prstGeom prst="rightArrow">
          <a:avLst>
            <a:gd name="adj1" fmla="val 60000"/>
            <a:gd name="adj2" fmla="val 50000"/>
          </a:avLst>
        </a:prstGeom>
        <a:gradFill rotWithShape="0">
          <a:gsLst>
            <a:gs pos="0">
              <a:schemeClr val="dk2">
                <a:tint val="60000"/>
                <a:hueOff val="0"/>
                <a:satOff val="0"/>
                <a:lumOff val="0"/>
                <a:alphaOff val="0"/>
                <a:tint val="94000"/>
                <a:satMod val="100000"/>
                <a:lumMod val="104000"/>
              </a:schemeClr>
            </a:gs>
            <a:gs pos="69000">
              <a:schemeClr val="dk2">
                <a:tint val="60000"/>
                <a:hueOff val="0"/>
                <a:satOff val="0"/>
                <a:lumOff val="0"/>
                <a:alphaOff val="0"/>
                <a:shade val="86000"/>
                <a:satMod val="130000"/>
                <a:lumMod val="102000"/>
              </a:schemeClr>
            </a:gs>
            <a:gs pos="100000">
              <a:schemeClr val="dk2">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802032" y="406639"/>
        <a:ext cx="166177" cy="166625"/>
      </dsp:txXfrm>
    </dsp:sp>
    <dsp:sp modelId="{ABEDDF45-FA7C-4143-8B7B-21958882D9BC}">
      <dsp:nvSpPr>
        <dsp:cNvPr id="0" name=""/>
        <dsp:cNvSpPr/>
      </dsp:nvSpPr>
      <dsp:spPr>
        <a:xfrm>
          <a:off x="3137968" y="154015"/>
          <a:ext cx="1119788" cy="671873"/>
        </a:xfrm>
        <a:prstGeom prst="roundRect">
          <a:avLst>
            <a:gd name="adj" fmla="val 10000"/>
          </a:avLst>
        </a:prstGeom>
        <a:gradFill rotWithShape="0">
          <a:gsLst>
            <a:gs pos="0">
              <a:schemeClr val="lt1">
                <a:hueOff val="0"/>
                <a:satOff val="0"/>
                <a:lumOff val="0"/>
                <a:alphaOff val="0"/>
                <a:tint val="94000"/>
                <a:satMod val="100000"/>
                <a:lumMod val="104000"/>
              </a:schemeClr>
            </a:gs>
            <a:gs pos="69000">
              <a:schemeClr val="lt1">
                <a:hueOff val="0"/>
                <a:satOff val="0"/>
                <a:lumOff val="0"/>
                <a:alphaOff val="0"/>
                <a:shade val="86000"/>
                <a:satMod val="130000"/>
                <a:lumMod val="102000"/>
              </a:schemeClr>
            </a:gs>
            <a:gs pos="100000">
              <a:schemeClr val="l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Jan. 26</a:t>
          </a:r>
        </a:p>
      </dsp:txBody>
      <dsp:txXfrm>
        <a:off x="3157646" y="173693"/>
        <a:ext cx="1080432" cy="632517"/>
      </dsp:txXfrm>
    </dsp:sp>
    <dsp:sp modelId="{5BC4E881-353C-4166-82C0-EE4A656D54D4}">
      <dsp:nvSpPr>
        <dsp:cNvPr id="0" name=""/>
        <dsp:cNvSpPr/>
      </dsp:nvSpPr>
      <dsp:spPr>
        <a:xfrm>
          <a:off x="4369735" y="351098"/>
          <a:ext cx="237395" cy="277707"/>
        </a:xfrm>
        <a:prstGeom prst="rightArrow">
          <a:avLst>
            <a:gd name="adj1" fmla="val 60000"/>
            <a:gd name="adj2" fmla="val 50000"/>
          </a:avLst>
        </a:prstGeom>
        <a:gradFill rotWithShape="0">
          <a:gsLst>
            <a:gs pos="0">
              <a:schemeClr val="dk2">
                <a:tint val="60000"/>
                <a:hueOff val="0"/>
                <a:satOff val="0"/>
                <a:lumOff val="0"/>
                <a:alphaOff val="0"/>
                <a:tint val="94000"/>
                <a:satMod val="100000"/>
                <a:lumMod val="104000"/>
              </a:schemeClr>
            </a:gs>
            <a:gs pos="69000">
              <a:schemeClr val="dk2">
                <a:tint val="60000"/>
                <a:hueOff val="0"/>
                <a:satOff val="0"/>
                <a:lumOff val="0"/>
                <a:alphaOff val="0"/>
                <a:shade val="86000"/>
                <a:satMod val="130000"/>
                <a:lumMod val="102000"/>
              </a:schemeClr>
            </a:gs>
            <a:gs pos="100000">
              <a:schemeClr val="dk2">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69735" y="406639"/>
        <a:ext cx="166177" cy="166625"/>
      </dsp:txXfrm>
    </dsp:sp>
    <dsp:sp modelId="{D0ACCEE0-D83C-47E5-837C-121BB692F299}">
      <dsp:nvSpPr>
        <dsp:cNvPr id="0" name=""/>
        <dsp:cNvSpPr/>
      </dsp:nvSpPr>
      <dsp:spPr>
        <a:xfrm>
          <a:off x="4705672" y="154015"/>
          <a:ext cx="1119788" cy="671873"/>
        </a:xfrm>
        <a:prstGeom prst="roundRect">
          <a:avLst>
            <a:gd name="adj" fmla="val 10000"/>
          </a:avLst>
        </a:prstGeom>
        <a:gradFill rotWithShape="0">
          <a:gsLst>
            <a:gs pos="0">
              <a:schemeClr val="lt1">
                <a:hueOff val="0"/>
                <a:satOff val="0"/>
                <a:lumOff val="0"/>
                <a:alphaOff val="0"/>
                <a:tint val="94000"/>
                <a:satMod val="100000"/>
                <a:lumMod val="104000"/>
              </a:schemeClr>
            </a:gs>
            <a:gs pos="69000">
              <a:schemeClr val="lt1">
                <a:hueOff val="0"/>
                <a:satOff val="0"/>
                <a:lumOff val="0"/>
                <a:alphaOff val="0"/>
                <a:shade val="86000"/>
                <a:satMod val="130000"/>
                <a:lumMod val="102000"/>
              </a:schemeClr>
            </a:gs>
            <a:gs pos="100000">
              <a:schemeClr val="l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 7</a:t>
          </a:r>
        </a:p>
      </dsp:txBody>
      <dsp:txXfrm>
        <a:off x="4725350" y="173693"/>
        <a:ext cx="1080432" cy="63251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B8005-114C-4BE6-BB86-226F12EC9616}"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00141-5411-4B94-AEAB-86683B0C4A15}" type="slidenum">
              <a:rPr lang="en-US" smtClean="0"/>
              <a:t>‹#›</a:t>
            </a:fld>
            <a:endParaRPr lang="en-US"/>
          </a:p>
        </p:txBody>
      </p:sp>
    </p:spTree>
    <p:extLst>
      <p:ext uri="{BB962C8B-B14F-4D97-AF65-F5344CB8AC3E}">
        <p14:creationId xmlns:p14="http://schemas.microsoft.com/office/powerpoint/2010/main" val="270717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LBORC – NUFA Research Poster Presentation informational PowerPoint. We will be going over a little about the event, who may present, poster categories, requirements, as well as deadlines. </a:t>
            </a:r>
          </a:p>
        </p:txBody>
      </p:sp>
      <p:sp>
        <p:nvSpPr>
          <p:cNvPr id="4" name="Slide Number Placeholder 3"/>
          <p:cNvSpPr>
            <a:spLocks noGrp="1"/>
          </p:cNvSpPr>
          <p:nvPr>
            <p:ph type="sldNum" sz="quarter" idx="5"/>
          </p:nvPr>
        </p:nvSpPr>
        <p:spPr/>
        <p:txBody>
          <a:bodyPr/>
          <a:lstStyle/>
          <a:p>
            <a:fld id="{7B600141-5411-4B94-AEAB-86683B0C4A15}" type="slidenum">
              <a:rPr lang="en-US" smtClean="0"/>
              <a:t>1</a:t>
            </a:fld>
            <a:endParaRPr lang="en-US"/>
          </a:p>
        </p:txBody>
      </p:sp>
    </p:spTree>
    <p:extLst>
      <p:ext uri="{BB962C8B-B14F-4D97-AF65-F5344CB8AC3E}">
        <p14:creationId xmlns:p14="http://schemas.microsoft.com/office/powerpoint/2010/main" val="144071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LBORC-NUFA? The Louisa Burns Osteopathic Research Committee (LBORC) and the National Undergraduate Fellows Association (NUFA) hold a research poster presentation session during the American Academy of Osteopathy’s annual Convocation. This opportunity is a fantastic way to begin your journey into presenting research or if you’re a seasoned researcher to get your work out to the osteopathic community. </a:t>
            </a:r>
          </a:p>
        </p:txBody>
      </p:sp>
      <p:sp>
        <p:nvSpPr>
          <p:cNvPr id="4" name="Slide Number Placeholder 3"/>
          <p:cNvSpPr>
            <a:spLocks noGrp="1"/>
          </p:cNvSpPr>
          <p:nvPr>
            <p:ph type="sldNum" sz="quarter" idx="5"/>
          </p:nvPr>
        </p:nvSpPr>
        <p:spPr/>
        <p:txBody>
          <a:bodyPr/>
          <a:lstStyle/>
          <a:p>
            <a:fld id="{7B600141-5411-4B94-AEAB-86683B0C4A15}" type="slidenum">
              <a:rPr lang="en-US" smtClean="0"/>
              <a:t>2</a:t>
            </a:fld>
            <a:endParaRPr lang="en-US"/>
          </a:p>
        </p:txBody>
      </p:sp>
    </p:spTree>
    <p:extLst>
      <p:ext uri="{BB962C8B-B14F-4D97-AF65-F5344CB8AC3E}">
        <p14:creationId xmlns:p14="http://schemas.microsoft.com/office/powerpoint/2010/main" val="143399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present during this poster session. Osteopathic Medical Students, Interns, Residents, Physician and Non-physician researchers, and practicing physicians are just a few of those who have presented in the past. </a:t>
            </a:r>
          </a:p>
        </p:txBody>
      </p:sp>
      <p:sp>
        <p:nvSpPr>
          <p:cNvPr id="4" name="Slide Number Placeholder 3"/>
          <p:cNvSpPr>
            <a:spLocks noGrp="1"/>
          </p:cNvSpPr>
          <p:nvPr>
            <p:ph type="sldNum" sz="quarter" idx="5"/>
          </p:nvPr>
        </p:nvSpPr>
        <p:spPr/>
        <p:txBody>
          <a:bodyPr/>
          <a:lstStyle/>
          <a:p>
            <a:fld id="{7B600141-5411-4B94-AEAB-86683B0C4A15}" type="slidenum">
              <a:rPr lang="en-US" smtClean="0"/>
              <a:t>3</a:t>
            </a:fld>
            <a:endParaRPr lang="en-US"/>
          </a:p>
        </p:txBody>
      </p:sp>
    </p:spTree>
    <p:extLst>
      <p:ext uri="{BB962C8B-B14F-4D97-AF65-F5344CB8AC3E}">
        <p14:creationId xmlns:p14="http://schemas.microsoft.com/office/powerpoint/2010/main" val="349957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poster categories that are further split into student or resident presenters. These categories are Original Research, Education and Public Health, and Case Studies. These are listed in order of preference deemed by the LBORC. </a:t>
            </a:r>
          </a:p>
        </p:txBody>
      </p:sp>
      <p:sp>
        <p:nvSpPr>
          <p:cNvPr id="4" name="Slide Number Placeholder 3"/>
          <p:cNvSpPr>
            <a:spLocks noGrp="1"/>
          </p:cNvSpPr>
          <p:nvPr>
            <p:ph type="sldNum" sz="quarter" idx="5"/>
          </p:nvPr>
        </p:nvSpPr>
        <p:spPr/>
        <p:txBody>
          <a:bodyPr/>
          <a:lstStyle/>
          <a:p>
            <a:fld id="{7B600141-5411-4B94-AEAB-86683B0C4A15}" type="slidenum">
              <a:rPr lang="en-US" smtClean="0"/>
              <a:t>4</a:t>
            </a:fld>
            <a:endParaRPr lang="en-US"/>
          </a:p>
        </p:txBody>
      </p:sp>
    </p:spTree>
    <p:extLst>
      <p:ext uri="{BB962C8B-B14F-4D97-AF65-F5344CB8AC3E}">
        <p14:creationId xmlns:p14="http://schemas.microsoft.com/office/powerpoint/2010/main" val="395600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goes over some requirements that are sometimes overlooked. The biggest one is that the First Author Must Be a member of the AAO, RAAO, or SAAO and be present during the poster judging for student and resident posters. All presenters should be registered for convocation to have access to the presenting hall. For further details and requirements, please visit the AAO Website for poster presentations. </a:t>
            </a:r>
          </a:p>
        </p:txBody>
      </p:sp>
      <p:sp>
        <p:nvSpPr>
          <p:cNvPr id="4" name="Slide Number Placeholder 3"/>
          <p:cNvSpPr>
            <a:spLocks noGrp="1"/>
          </p:cNvSpPr>
          <p:nvPr>
            <p:ph type="sldNum" sz="quarter" idx="5"/>
          </p:nvPr>
        </p:nvSpPr>
        <p:spPr/>
        <p:txBody>
          <a:bodyPr/>
          <a:lstStyle/>
          <a:p>
            <a:fld id="{7B600141-5411-4B94-AEAB-86683B0C4A15}" type="slidenum">
              <a:rPr lang="en-US" smtClean="0"/>
              <a:t>5</a:t>
            </a:fld>
            <a:endParaRPr lang="en-US"/>
          </a:p>
        </p:txBody>
      </p:sp>
    </p:spTree>
    <p:extLst>
      <p:ext uri="{BB962C8B-B14F-4D97-AF65-F5344CB8AC3E}">
        <p14:creationId xmlns:p14="http://schemas.microsoft.com/office/powerpoint/2010/main" val="139449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deadlines for this year. Early submissions are due by December 4</a:t>
            </a:r>
            <a:r>
              <a:rPr lang="en-US" baseline="30000" dirty="0"/>
              <a:t>th</a:t>
            </a:r>
            <a:r>
              <a:rPr lang="en-US" dirty="0"/>
              <a:t>. This allows your abstract to be reviewed with comments along with the ability to resubmit with corrections. All final poster entries are due by January 3 with authors being notified of acceptance or rejections by January 26. The poster judging session will be held on March 7. </a:t>
            </a:r>
          </a:p>
        </p:txBody>
      </p:sp>
      <p:sp>
        <p:nvSpPr>
          <p:cNvPr id="4" name="Slide Number Placeholder 3"/>
          <p:cNvSpPr>
            <a:spLocks noGrp="1"/>
          </p:cNvSpPr>
          <p:nvPr>
            <p:ph type="sldNum" sz="quarter" idx="5"/>
          </p:nvPr>
        </p:nvSpPr>
        <p:spPr/>
        <p:txBody>
          <a:bodyPr/>
          <a:lstStyle/>
          <a:p>
            <a:fld id="{7B600141-5411-4B94-AEAB-86683B0C4A15}" type="slidenum">
              <a:rPr lang="en-US" smtClean="0"/>
              <a:t>6</a:t>
            </a:fld>
            <a:endParaRPr lang="en-US"/>
          </a:p>
        </p:txBody>
      </p:sp>
    </p:spTree>
    <p:extLst>
      <p:ext uri="{BB962C8B-B14F-4D97-AF65-F5344CB8AC3E}">
        <p14:creationId xmlns:p14="http://schemas.microsoft.com/office/powerpoint/2010/main" val="408126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presentation. If you have further questions, please reach out to the SAAO Vice Chair at the email listed. You may also contact your local chapter leadership or regional coordinator for further information. Thank you for your time and we hope you participate in this wonderful opportunity. </a:t>
            </a:r>
          </a:p>
        </p:txBody>
      </p:sp>
      <p:sp>
        <p:nvSpPr>
          <p:cNvPr id="4" name="Slide Number Placeholder 3"/>
          <p:cNvSpPr>
            <a:spLocks noGrp="1"/>
          </p:cNvSpPr>
          <p:nvPr>
            <p:ph type="sldNum" sz="quarter" idx="5"/>
          </p:nvPr>
        </p:nvSpPr>
        <p:spPr/>
        <p:txBody>
          <a:bodyPr/>
          <a:lstStyle/>
          <a:p>
            <a:fld id="{7B600141-5411-4B94-AEAB-86683B0C4A15}" type="slidenum">
              <a:rPr lang="en-US" smtClean="0"/>
              <a:t>7</a:t>
            </a:fld>
            <a:endParaRPr lang="en-US"/>
          </a:p>
        </p:txBody>
      </p:sp>
    </p:spTree>
    <p:extLst>
      <p:ext uri="{BB962C8B-B14F-4D97-AF65-F5344CB8AC3E}">
        <p14:creationId xmlns:p14="http://schemas.microsoft.com/office/powerpoint/2010/main" val="291569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2395E7-D534-4595-99CF-ED58BCCA52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334160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9451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290431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270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31610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12395E7-D534-4595-99CF-ED58BCCA5201}"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65231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12395E7-D534-4595-99CF-ED58BCCA5201}"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639967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2395E7-D534-4595-99CF-ED58BCCA52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505804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2395E7-D534-4595-99CF-ED58BCCA52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299241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2395E7-D534-4595-99CF-ED58BCCA52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82569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2395E7-D534-4595-99CF-ED58BCCA5201}"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30087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279669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2395E7-D534-4595-99CF-ED58BCCA5201}"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739557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2395E7-D534-4595-99CF-ED58BCCA5201}"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6559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395E7-D534-4595-99CF-ED58BCCA5201}"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151992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422995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2395E7-D534-4595-99CF-ED58BCCA5201}"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B8317-048D-481E-BC05-FF1352A07068}" type="slidenum">
              <a:rPr lang="en-US" smtClean="0"/>
              <a:t>‹#›</a:t>
            </a:fld>
            <a:endParaRPr lang="en-US"/>
          </a:p>
        </p:txBody>
      </p:sp>
    </p:spTree>
    <p:extLst>
      <p:ext uri="{BB962C8B-B14F-4D97-AF65-F5344CB8AC3E}">
        <p14:creationId xmlns:p14="http://schemas.microsoft.com/office/powerpoint/2010/main" val="3240356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12395E7-D534-4595-99CF-ED58BCCA5201}" type="datetimeFigureOut">
              <a:rPr lang="en-US" smtClean="0"/>
              <a:t>11/1/2023</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58B8317-048D-481E-BC05-FF1352A07068}" type="slidenum">
              <a:rPr lang="en-US" smtClean="0"/>
              <a:t>‹#›</a:t>
            </a:fld>
            <a:endParaRPr lang="en-US"/>
          </a:p>
        </p:txBody>
      </p:sp>
    </p:spTree>
    <p:extLst>
      <p:ext uri="{BB962C8B-B14F-4D97-AF65-F5344CB8AC3E}">
        <p14:creationId xmlns:p14="http://schemas.microsoft.com/office/powerpoint/2010/main" val="292791672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diagramQuickStyle" Target="../diagrams/quickStyle1.xml"/><Relationship Id="rId12"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5.jpeg"/><Relationship Id="rId5" Type="http://schemas.openxmlformats.org/officeDocument/2006/relationships/diagramData" Target="../diagrams/data1.xml"/><Relationship Id="rId10" Type="http://schemas.openxmlformats.org/officeDocument/2006/relationships/image" Target="../media/image4.jpe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academyofosteopathy.org/poster-presentations" TargetMode="External"/><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aaovchair@academyofosteopathy.or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5" name="Picture 2" descr="A close-up of a network&#10;&#10;Description automatically generated">
            <a:extLst>
              <a:ext uri="{FF2B5EF4-FFF2-40B4-BE49-F238E27FC236}">
                <a16:creationId xmlns:a16="http://schemas.microsoft.com/office/drawing/2014/main" id="{E28774E8-DB31-67E6-1385-C91171D6C0EC}"/>
              </a:ext>
            </a:extLst>
          </p:cNvPr>
          <p:cNvPicPr>
            <a:picLocks noChangeAspect="1"/>
          </p:cNvPicPr>
          <p:nvPr/>
        </p:nvPicPr>
        <p:blipFill rotWithShape="1">
          <a:blip r:embed="rId6">
            <a:alphaModFix amt="35000"/>
            <a:grayscl/>
          </a:blip>
          <a:srcRect t="7361" b="2278"/>
          <a:stretch/>
        </p:blipFill>
        <p:spPr>
          <a:xfrm>
            <a:off x="1" y="10"/>
            <a:ext cx="12191999" cy="6857990"/>
          </a:xfrm>
          <a:prstGeom prst="rect">
            <a:avLst/>
          </a:prstGeom>
        </p:spPr>
      </p:pic>
      <p:sp>
        <p:nvSpPr>
          <p:cNvPr id="2" name="Title 1">
            <a:extLst>
              <a:ext uri="{FF2B5EF4-FFF2-40B4-BE49-F238E27FC236}">
                <a16:creationId xmlns:a16="http://schemas.microsoft.com/office/drawing/2014/main" id="{754ECB80-2AE5-94D2-EC0D-74DC1F6D2C7D}"/>
              </a:ext>
            </a:extLst>
          </p:cNvPr>
          <p:cNvSpPr>
            <a:spLocks noGrp="1"/>
          </p:cNvSpPr>
          <p:nvPr>
            <p:ph type="ctrTitle"/>
          </p:nvPr>
        </p:nvSpPr>
        <p:spPr/>
        <p:txBody>
          <a:bodyPr>
            <a:normAutofit/>
          </a:bodyPr>
          <a:lstStyle/>
          <a:p>
            <a:r>
              <a:rPr lang="en-US" dirty="0"/>
              <a:t>LBORC-NUFA</a:t>
            </a:r>
            <a:br>
              <a:rPr lang="en-US" dirty="0"/>
            </a:br>
            <a:r>
              <a:rPr lang="en-US" dirty="0"/>
              <a:t>Research Poster</a:t>
            </a:r>
            <a:br>
              <a:rPr lang="en-US" dirty="0"/>
            </a:br>
            <a:r>
              <a:rPr lang="en-US" dirty="0"/>
              <a:t>Presentation</a:t>
            </a:r>
          </a:p>
        </p:txBody>
      </p:sp>
      <p:pic>
        <p:nvPicPr>
          <p:cNvPr id="3" name="Recorded Sound">
            <a:hlinkClick r:id="" action="ppaction://media"/>
            <a:extLst>
              <a:ext uri="{FF2B5EF4-FFF2-40B4-BE49-F238E27FC236}">
                <a16:creationId xmlns:a16="http://schemas.microsoft.com/office/drawing/2014/main" id="{EFD01A82-C6C5-AB90-A682-ECDE8884D7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2317" y="6210859"/>
            <a:ext cx="609600" cy="609600"/>
          </a:xfrm>
          <a:prstGeom prst="rect">
            <a:avLst/>
          </a:prstGeom>
        </p:spPr>
      </p:pic>
    </p:spTree>
    <p:extLst>
      <p:ext uri="{BB962C8B-B14F-4D97-AF65-F5344CB8AC3E}">
        <p14:creationId xmlns:p14="http://schemas.microsoft.com/office/powerpoint/2010/main" val="9511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D5D1-269F-F07C-CAD9-E2E2AEBE5B88}"/>
              </a:ext>
            </a:extLst>
          </p:cNvPr>
          <p:cNvSpPr>
            <a:spLocks noGrp="1"/>
          </p:cNvSpPr>
          <p:nvPr>
            <p:ph type="title"/>
          </p:nvPr>
        </p:nvSpPr>
        <p:spPr/>
        <p:txBody>
          <a:bodyPr/>
          <a:lstStyle/>
          <a:p>
            <a:r>
              <a:rPr lang="en-US" dirty="0"/>
              <a:t>What Is LBORC-</a:t>
            </a:r>
            <a:r>
              <a:rPr lang="en-US" dirty="0" err="1"/>
              <a:t>Nufa</a:t>
            </a:r>
            <a:r>
              <a:rPr lang="en-US" dirty="0"/>
              <a:t>?</a:t>
            </a:r>
          </a:p>
        </p:txBody>
      </p:sp>
      <p:sp>
        <p:nvSpPr>
          <p:cNvPr id="3" name="Content Placeholder 2">
            <a:extLst>
              <a:ext uri="{FF2B5EF4-FFF2-40B4-BE49-F238E27FC236}">
                <a16:creationId xmlns:a16="http://schemas.microsoft.com/office/drawing/2014/main" id="{A53CB6D1-4C08-8AE6-1D3E-D2D68B32C8B4}"/>
              </a:ext>
            </a:extLst>
          </p:cNvPr>
          <p:cNvSpPr>
            <a:spLocks noGrp="1"/>
          </p:cNvSpPr>
          <p:nvPr>
            <p:ph idx="1"/>
          </p:nvPr>
        </p:nvSpPr>
        <p:spPr>
          <a:xfrm>
            <a:off x="1792341" y="2049076"/>
            <a:ext cx="8596668" cy="3880773"/>
          </a:xfrm>
        </p:spPr>
        <p:txBody>
          <a:bodyPr>
            <a:normAutofit/>
          </a:bodyPr>
          <a:lstStyle/>
          <a:p>
            <a:pPr marL="0" indent="0" algn="ctr">
              <a:buNone/>
            </a:pPr>
            <a:r>
              <a:rPr lang="en-US" sz="2400" dirty="0"/>
              <a:t>Louisa Burns Osteopathic Research Committee (LBORC) and the National Undergraduate Fellows Association (NUFA) hold a research poster presentation session during the American Academy of Osteopathy’s (AAO) annual Convocation.</a:t>
            </a:r>
          </a:p>
        </p:txBody>
      </p:sp>
      <p:pic>
        <p:nvPicPr>
          <p:cNvPr id="4" name="Recorded Sound">
            <a:hlinkClick r:id="" action="ppaction://media"/>
            <a:extLst>
              <a:ext uri="{FF2B5EF4-FFF2-40B4-BE49-F238E27FC236}">
                <a16:creationId xmlns:a16="http://schemas.microsoft.com/office/drawing/2014/main" id="{E6E0B502-CDF3-ED42-0CC4-60F8A016F9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2317" y="6113060"/>
            <a:ext cx="609600" cy="609600"/>
          </a:xfrm>
          <a:prstGeom prst="rect">
            <a:avLst/>
          </a:prstGeom>
        </p:spPr>
      </p:pic>
    </p:spTree>
    <p:extLst>
      <p:ext uri="{BB962C8B-B14F-4D97-AF65-F5344CB8AC3E}">
        <p14:creationId xmlns:p14="http://schemas.microsoft.com/office/powerpoint/2010/main" val="137750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9CD0C-1BA7-2623-044C-F0821E5C14EF}"/>
              </a:ext>
            </a:extLst>
          </p:cNvPr>
          <p:cNvSpPr>
            <a:spLocks noGrp="1"/>
          </p:cNvSpPr>
          <p:nvPr>
            <p:ph type="title"/>
          </p:nvPr>
        </p:nvSpPr>
        <p:spPr>
          <a:xfrm>
            <a:off x="2849562" y="609600"/>
            <a:ext cx="6424439" cy="583580"/>
          </a:xfrm>
        </p:spPr>
        <p:txBody>
          <a:bodyPr vert="horz" lIns="91440" tIns="45720" rIns="91440" bIns="45720" rtlCol="0" anchor="t">
            <a:normAutofit/>
          </a:bodyPr>
          <a:lstStyle/>
          <a:p>
            <a:r>
              <a:rPr lang="en-US"/>
              <a:t>Who May Present?</a:t>
            </a:r>
            <a:endParaRPr lang="en-US" dirty="0"/>
          </a:p>
        </p:txBody>
      </p:sp>
      <p:graphicFrame>
        <p:nvGraphicFramePr>
          <p:cNvPr id="9" name="Content Placeholder 3">
            <a:extLst>
              <a:ext uri="{FF2B5EF4-FFF2-40B4-BE49-F238E27FC236}">
                <a16:creationId xmlns:a16="http://schemas.microsoft.com/office/drawing/2014/main" id="{3EF0267D-4221-BE97-0CA0-6C131ADCE9CC}"/>
              </a:ext>
            </a:extLst>
          </p:cNvPr>
          <p:cNvGraphicFramePr>
            <a:graphicFrameLocks noGrp="1"/>
          </p:cNvGraphicFramePr>
          <p:nvPr>
            <p:ph sz="half" idx="1"/>
            <p:extLst>
              <p:ext uri="{D42A27DB-BD31-4B8C-83A1-F6EECF244321}">
                <p14:modId xmlns:p14="http://schemas.microsoft.com/office/powerpoint/2010/main" val="1964745128"/>
              </p:ext>
            </p:extLst>
          </p:nvPr>
        </p:nvGraphicFramePr>
        <p:xfrm>
          <a:off x="3071207" y="2040846"/>
          <a:ext cx="7750096" cy="3880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60BCB04B-B93F-2F63-E39C-AFD2C85A4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156"/>
            <a:ext cx="2497015" cy="1872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1B44940-74C9-E809-4A0A-5FDA49B38D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2492619"/>
            <a:ext cx="2497015" cy="1872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7A8794-D7B7-AF47-BC6A-E92BF18139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985239"/>
            <a:ext cx="2497015" cy="187276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57B8961-5F4A-5231-ED10-F90BD0700D2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95964" y="6248400"/>
            <a:ext cx="609600" cy="609600"/>
          </a:xfrm>
          <a:prstGeom prst="rect">
            <a:avLst/>
          </a:prstGeom>
        </p:spPr>
      </p:pic>
    </p:spTree>
    <p:extLst>
      <p:ext uri="{BB962C8B-B14F-4D97-AF65-F5344CB8AC3E}">
        <p14:creationId xmlns:p14="http://schemas.microsoft.com/office/powerpoint/2010/main" val="35949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9ABC-CEBE-E880-FB19-3FBF07729CF5}"/>
              </a:ext>
            </a:extLst>
          </p:cNvPr>
          <p:cNvSpPr>
            <a:spLocks noGrp="1"/>
          </p:cNvSpPr>
          <p:nvPr>
            <p:ph type="title"/>
          </p:nvPr>
        </p:nvSpPr>
        <p:spPr>
          <a:xfrm>
            <a:off x="913795" y="952500"/>
            <a:ext cx="10353761" cy="1325563"/>
          </a:xfrm>
        </p:spPr>
        <p:txBody>
          <a:bodyPr/>
          <a:lstStyle/>
          <a:p>
            <a:r>
              <a:rPr lang="en-US" dirty="0"/>
              <a:t>Poster Categories</a:t>
            </a:r>
          </a:p>
        </p:txBody>
      </p:sp>
      <p:sp>
        <p:nvSpPr>
          <p:cNvPr id="5" name="Text Placeholder 4">
            <a:extLst>
              <a:ext uri="{FF2B5EF4-FFF2-40B4-BE49-F238E27FC236}">
                <a16:creationId xmlns:a16="http://schemas.microsoft.com/office/drawing/2014/main" id="{C0E46196-F1B1-1306-25B5-766647DC1D09}"/>
              </a:ext>
            </a:extLst>
          </p:cNvPr>
          <p:cNvSpPr>
            <a:spLocks noGrp="1"/>
          </p:cNvSpPr>
          <p:nvPr>
            <p:ph type="body" idx="1"/>
          </p:nvPr>
        </p:nvSpPr>
        <p:spPr>
          <a:xfrm>
            <a:off x="2640326" y="2202620"/>
            <a:ext cx="1582759" cy="823912"/>
          </a:xfrm>
        </p:spPr>
        <p:txBody>
          <a:bodyPr>
            <a:normAutofit/>
          </a:bodyPr>
          <a:lstStyle/>
          <a:p>
            <a:pPr algn="ctr"/>
            <a:r>
              <a:rPr lang="en-US" sz="3000" u="sng" dirty="0"/>
              <a:t>Student</a:t>
            </a:r>
          </a:p>
        </p:txBody>
      </p:sp>
      <p:sp>
        <p:nvSpPr>
          <p:cNvPr id="3" name="Content Placeholder 2">
            <a:extLst>
              <a:ext uri="{FF2B5EF4-FFF2-40B4-BE49-F238E27FC236}">
                <a16:creationId xmlns:a16="http://schemas.microsoft.com/office/drawing/2014/main" id="{9EAD9184-77EC-6138-E7CE-FD15B7696465}"/>
              </a:ext>
            </a:extLst>
          </p:cNvPr>
          <p:cNvSpPr>
            <a:spLocks noGrp="1"/>
          </p:cNvSpPr>
          <p:nvPr>
            <p:ph sz="half" idx="2"/>
          </p:nvPr>
        </p:nvSpPr>
        <p:spPr>
          <a:xfrm>
            <a:off x="2159062" y="2912232"/>
            <a:ext cx="5107208" cy="2878968"/>
          </a:xfrm>
        </p:spPr>
        <p:txBody>
          <a:bodyPr>
            <a:normAutofit/>
          </a:bodyPr>
          <a:lstStyle/>
          <a:p>
            <a:pPr lvl="1"/>
            <a:endParaRPr lang="en-US" sz="2500" dirty="0"/>
          </a:p>
          <a:p>
            <a:pPr lvl="1"/>
            <a:r>
              <a:rPr lang="en-US" dirty="0"/>
              <a:t>Original Research</a:t>
            </a:r>
          </a:p>
          <a:p>
            <a:pPr lvl="1"/>
            <a:endParaRPr lang="en-US" dirty="0"/>
          </a:p>
          <a:p>
            <a:pPr lvl="1"/>
            <a:r>
              <a:rPr lang="en-US" dirty="0"/>
              <a:t>Education &amp; Public Health</a:t>
            </a:r>
          </a:p>
          <a:p>
            <a:pPr lvl="1"/>
            <a:endParaRPr lang="en-US" dirty="0"/>
          </a:p>
          <a:p>
            <a:pPr lvl="1"/>
            <a:r>
              <a:rPr lang="en-US" dirty="0"/>
              <a:t>Case Study</a:t>
            </a:r>
          </a:p>
        </p:txBody>
      </p:sp>
      <p:sp>
        <p:nvSpPr>
          <p:cNvPr id="6" name="Text Placeholder 5">
            <a:extLst>
              <a:ext uri="{FF2B5EF4-FFF2-40B4-BE49-F238E27FC236}">
                <a16:creationId xmlns:a16="http://schemas.microsoft.com/office/drawing/2014/main" id="{F9E560C6-638A-77D1-3EEE-CF350F15D993}"/>
              </a:ext>
            </a:extLst>
          </p:cNvPr>
          <p:cNvSpPr>
            <a:spLocks noGrp="1"/>
          </p:cNvSpPr>
          <p:nvPr>
            <p:ph type="body" sz="quarter" idx="3"/>
          </p:nvPr>
        </p:nvSpPr>
        <p:spPr>
          <a:xfrm>
            <a:off x="6872842" y="2202620"/>
            <a:ext cx="1955115" cy="823912"/>
          </a:xfrm>
        </p:spPr>
        <p:txBody>
          <a:bodyPr>
            <a:normAutofit/>
          </a:bodyPr>
          <a:lstStyle/>
          <a:p>
            <a:pPr algn="ctr"/>
            <a:r>
              <a:rPr lang="en-US" sz="3000" u="sng" dirty="0"/>
              <a:t>Resident</a:t>
            </a:r>
          </a:p>
        </p:txBody>
      </p:sp>
      <p:sp>
        <p:nvSpPr>
          <p:cNvPr id="4" name="Content Placeholder 3">
            <a:extLst>
              <a:ext uri="{FF2B5EF4-FFF2-40B4-BE49-F238E27FC236}">
                <a16:creationId xmlns:a16="http://schemas.microsoft.com/office/drawing/2014/main" id="{F069D191-3A8E-C637-F56A-6175917654A6}"/>
              </a:ext>
            </a:extLst>
          </p:cNvPr>
          <p:cNvSpPr>
            <a:spLocks noGrp="1"/>
          </p:cNvSpPr>
          <p:nvPr>
            <p:ph sz="quarter" idx="4"/>
          </p:nvPr>
        </p:nvSpPr>
        <p:spPr>
          <a:xfrm>
            <a:off x="6388358" y="2912232"/>
            <a:ext cx="4879198" cy="2878968"/>
          </a:xfrm>
        </p:spPr>
        <p:txBody>
          <a:bodyPr>
            <a:normAutofit/>
          </a:bodyPr>
          <a:lstStyle/>
          <a:p>
            <a:pPr marL="0" indent="0">
              <a:buNone/>
            </a:pPr>
            <a:endParaRPr lang="en-US" dirty="0"/>
          </a:p>
          <a:p>
            <a:pPr lvl="1"/>
            <a:r>
              <a:rPr lang="en-US" dirty="0"/>
              <a:t>Original Research</a:t>
            </a:r>
          </a:p>
          <a:p>
            <a:pPr lvl="1"/>
            <a:endParaRPr lang="en-US" dirty="0"/>
          </a:p>
          <a:p>
            <a:pPr lvl="1"/>
            <a:r>
              <a:rPr lang="en-US" dirty="0"/>
              <a:t>Education &amp; Public Health</a:t>
            </a:r>
          </a:p>
          <a:p>
            <a:pPr lvl="1"/>
            <a:endParaRPr lang="en-US" dirty="0"/>
          </a:p>
          <a:p>
            <a:pPr lvl="1"/>
            <a:r>
              <a:rPr lang="en-US" dirty="0"/>
              <a:t>Case Study</a:t>
            </a:r>
          </a:p>
        </p:txBody>
      </p:sp>
      <p:pic>
        <p:nvPicPr>
          <p:cNvPr id="7" name="Recorded Sound">
            <a:hlinkClick r:id="" action="ppaction://media"/>
            <a:extLst>
              <a:ext uri="{FF2B5EF4-FFF2-40B4-BE49-F238E27FC236}">
                <a16:creationId xmlns:a16="http://schemas.microsoft.com/office/drawing/2014/main" id="{DE15E0F8-76C3-FD5A-0D18-5C4FC9FF75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7556" y="6120569"/>
            <a:ext cx="609600" cy="609600"/>
          </a:xfrm>
          <a:prstGeom prst="rect">
            <a:avLst/>
          </a:prstGeom>
        </p:spPr>
      </p:pic>
    </p:spTree>
    <p:extLst>
      <p:ext uri="{BB962C8B-B14F-4D97-AF65-F5344CB8AC3E}">
        <p14:creationId xmlns:p14="http://schemas.microsoft.com/office/powerpoint/2010/main" val="372769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EA93-5D8E-9477-F1A2-21EF9FB81F58}"/>
              </a:ext>
            </a:extLst>
          </p:cNvPr>
          <p:cNvSpPr>
            <a:spLocks noGrp="1"/>
          </p:cNvSpPr>
          <p:nvPr>
            <p:ph type="title"/>
          </p:nvPr>
        </p:nvSpPr>
        <p:spPr/>
        <p:txBody>
          <a:bodyPr vert="horz" lIns="91440" tIns="45720" rIns="91440" bIns="45720" rtlCol="0" anchor="ctr">
            <a:normAutofit/>
          </a:bodyPr>
          <a:lstStyle/>
          <a:p>
            <a:r>
              <a:rPr lang="en-US" dirty="0"/>
              <a:t>Requirements</a:t>
            </a:r>
          </a:p>
        </p:txBody>
      </p:sp>
      <p:sp>
        <p:nvSpPr>
          <p:cNvPr id="3" name="Content Placeholder 2">
            <a:extLst>
              <a:ext uri="{FF2B5EF4-FFF2-40B4-BE49-F238E27FC236}">
                <a16:creationId xmlns:a16="http://schemas.microsoft.com/office/drawing/2014/main" id="{3F770731-F9ED-E8BD-7755-EDFDCC5D1304}"/>
              </a:ext>
            </a:extLst>
          </p:cNvPr>
          <p:cNvSpPr>
            <a:spLocks noGrp="1"/>
          </p:cNvSpPr>
          <p:nvPr>
            <p:ph sz="half" idx="1"/>
          </p:nvPr>
        </p:nvSpPr>
        <p:spPr>
          <a:xfrm>
            <a:off x="4927471" y="2096064"/>
            <a:ext cx="6340085" cy="3695136"/>
          </a:xfrm>
        </p:spPr>
        <p:txBody>
          <a:bodyPr vert="horz" lIns="91440" tIns="45720" rIns="91440" bIns="45720" rtlCol="0">
            <a:normAutofit/>
          </a:bodyPr>
          <a:lstStyle/>
          <a:p>
            <a:pPr>
              <a:lnSpc>
                <a:spcPct val="110000"/>
              </a:lnSpc>
            </a:pPr>
            <a:r>
              <a:rPr lang="en-US" dirty="0"/>
              <a:t>First Author </a:t>
            </a:r>
            <a:r>
              <a:rPr lang="en-US" b="1" u="sng" dirty="0"/>
              <a:t>MUST:</a:t>
            </a:r>
            <a:endParaRPr lang="en-US" dirty="0"/>
          </a:p>
          <a:p>
            <a:pPr lvl="1">
              <a:lnSpc>
                <a:spcPct val="110000"/>
              </a:lnSpc>
            </a:pPr>
            <a:r>
              <a:rPr lang="en-US" dirty="0"/>
              <a:t>Be a member of the AAO, RAAO, or SAAO.</a:t>
            </a:r>
          </a:p>
          <a:p>
            <a:pPr lvl="1">
              <a:lnSpc>
                <a:spcPct val="110000"/>
              </a:lnSpc>
            </a:pPr>
            <a:r>
              <a:rPr lang="en-US" dirty="0"/>
              <a:t>Be present during the poster judging for student and resident posters.</a:t>
            </a:r>
          </a:p>
          <a:p>
            <a:pPr>
              <a:lnSpc>
                <a:spcPct val="110000"/>
              </a:lnSpc>
            </a:pPr>
            <a:r>
              <a:rPr lang="en-US" dirty="0"/>
              <a:t>All Presenters should register for Convocation</a:t>
            </a:r>
          </a:p>
          <a:p>
            <a:pPr>
              <a:lnSpc>
                <a:spcPct val="110000"/>
              </a:lnSpc>
            </a:pPr>
            <a:endParaRPr lang="en-US" dirty="0"/>
          </a:p>
          <a:p>
            <a:pPr>
              <a:lnSpc>
                <a:spcPct val="110000"/>
              </a:lnSpc>
            </a:pPr>
            <a:r>
              <a:rPr lang="en-US" dirty="0"/>
              <a:t>Visit the AAO Website for further details:</a:t>
            </a:r>
          </a:p>
          <a:p>
            <a:pPr lvl="1">
              <a:lnSpc>
                <a:spcPct val="110000"/>
              </a:lnSpc>
            </a:pPr>
            <a:r>
              <a:rPr lang="en-US" dirty="0"/>
              <a:t> </a:t>
            </a:r>
            <a:r>
              <a:rPr lang="en-US" dirty="0">
                <a:hlinkClick r:id="rId6"/>
              </a:rPr>
              <a:t>https://www.academyofosteopathy.org/poster-presentations</a:t>
            </a:r>
            <a:endParaRPr lang="en-US" dirty="0"/>
          </a:p>
          <a:p>
            <a:pPr>
              <a:lnSpc>
                <a:spcPct val="110000"/>
              </a:lnSpc>
            </a:pPr>
            <a:endParaRPr lang="en-US" dirty="0"/>
          </a:p>
        </p:txBody>
      </p:sp>
      <p:pic>
        <p:nvPicPr>
          <p:cNvPr id="2052" name="Picture 4">
            <a:extLst>
              <a:ext uri="{FF2B5EF4-FFF2-40B4-BE49-F238E27FC236}">
                <a16:creationId xmlns:a16="http://schemas.microsoft.com/office/drawing/2014/main" id="{D70FC426-7393-2BFD-779B-D8BF322120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50" r="19645" b="-1"/>
          <a:stretch/>
        </p:blipFill>
        <p:spPr bwMode="auto">
          <a:xfrm>
            <a:off x="994908" y="2210935"/>
            <a:ext cx="3511778" cy="3493180"/>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7A86C0C-D80F-3812-1C41-5FE594A9F3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8668" y="6126708"/>
            <a:ext cx="609600" cy="609600"/>
          </a:xfrm>
          <a:prstGeom prst="rect">
            <a:avLst/>
          </a:prstGeom>
        </p:spPr>
      </p:pic>
    </p:spTree>
    <p:extLst>
      <p:ext uri="{BB962C8B-B14F-4D97-AF65-F5344CB8AC3E}">
        <p14:creationId xmlns:p14="http://schemas.microsoft.com/office/powerpoint/2010/main" val="33602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42CA-FC6F-3FAC-8718-22E6DAF39DC3}"/>
              </a:ext>
            </a:extLst>
          </p:cNvPr>
          <p:cNvSpPr>
            <a:spLocks noGrp="1"/>
          </p:cNvSpPr>
          <p:nvPr>
            <p:ph type="title"/>
          </p:nvPr>
        </p:nvSpPr>
        <p:spPr/>
        <p:txBody>
          <a:bodyPr/>
          <a:lstStyle/>
          <a:p>
            <a:r>
              <a:rPr lang="en-US" dirty="0"/>
              <a:t>Suggested Process With Deadlines</a:t>
            </a:r>
          </a:p>
        </p:txBody>
      </p:sp>
      <p:sp>
        <p:nvSpPr>
          <p:cNvPr id="3" name="Content Placeholder 2">
            <a:extLst>
              <a:ext uri="{FF2B5EF4-FFF2-40B4-BE49-F238E27FC236}">
                <a16:creationId xmlns:a16="http://schemas.microsoft.com/office/drawing/2014/main" id="{45363CC3-6863-F550-3DDF-FDC26052E427}"/>
              </a:ext>
            </a:extLst>
          </p:cNvPr>
          <p:cNvSpPr>
            <a:spLocks noGrp="1"/>
          </p:cNvSpPr>
          <p:nvPr>
            <p:ph idx="1"/>
          </p:nvPr>
        </p:nvSpPr>
        <p:spPr>
          <a:xfrm>
            <a:off x="1928099" y="2574088"/>
            <a:ext cx="8325151" cy="3880773"/>
          </a:xfrm>
        </p:spPr>
        <p:txBody>
          <a:bodyPr>
            <a:normAutofit/>
          </a:bodyPr>
          <a:lstStyle/>
          <a:p>
            <a:r>
              <a:rPr lang="en-US" dirty="0"/>
              <a:t>December 4: Early Submission</a:t>
            </a:r>
          </a:p>
          <a:p>
            <a:pPr lvl="1"/>
            <a:r>
              <a:rPr lang="en-US" u="sng" dirty="0"/>
              <a:t>Able to Get Comments and Make 1 Resubmission for Corrections!</a:t>
            </a:r>
          </a:p>
          <a:p>
            <a:pPr marL="0" indent="0">
              <a:buNone/>
            </a:pPr>
            <a:endParaRPr lang="en-US" dirty="0"/>
          </a:p>
          <a:p>
            <a:r>
              <a:rPr lang="en-US" dirty="0"/>
              <a:t>January 3: All Poster Entries Due</a:t>
            </a:r>
          </a:p>
          <a:p>
            <a:endParaRPr lang="en-US" dirty="0"/>
          </a:p>
          <a:p>
            <a:r>
              <a:rPr lang="en-US" dirty="0"/>
              <a:t>January 26: Authors Notified</a:t>
            </a:r>
          </a:p>
          <a:p>
            <a:endParaRPr lang="en-US" dirty="0"/>
          </a:p>
          <a:p>
            <a:r>
              <a:rPr lang="en-US" dirty="0"/>
              <a:t>March 7: Poster Judging Session </a:t>
            </a:r>
          </a:p>
        </p:txBody>
      </p:sp>
      <p:graphicFrame>
        <p:nvGraphicFramePr>
          <p:cNvPr id="4" name="Diagram 3">
            <a:extLst>
              <a:ext uri="{FF2B5EF4-FFF2-40B4-BE49-F238E27FC236}">
                <a16:creationId xmlns:a16="http://schemas.microsoft.com/office/drawing/2014/main" id="{49E59825-62ED-EC93-93AE-E0A5074CFB05}"/>
              </a:ext>
            </a:extLst>
          </p:cNvPr>
          <p:cNvGraphicFramePr/>
          <p:nvPr>
            <p:extLst>
              <p:ext uri="{D42A27DB-BD31-4B8C-83A1-F6EECF244321}">
                <p14:modId xmlns:p14="http://schemas.microsoft.com/office/powerpoint/2010/main" val="3727624414"/>
              </p:ext>
            </p:extLst>
          </p:nvPr>
        </p:nvGraphicFramePr>
        <p:xfrm>
          <a:off x="3176664" y="1594184"/>
          <a:ext cx="5828022" cy="979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26B2DAF9-768E-6A69-48E3-94CD5E5E9C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23260" y="6292755"/>
            <a:ext cx="609600" cy="609600"/>
          </a:xfrm>
          <a:prstGeom prst="rect">
            <a:avLst/>
          </a:prstGeom>
        </p:spPr>
      </p:pic>
    </p:spTree>
    <p:extLst>
      <p:ext uri="{BB962C8B-B14F-4D97-AF65-F5344CB8AC3E}">
        <p14:creationId xmlns:p14="http://schemas.microsoft.com/office/powerpoint/2010/main" val="37310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descr="Conference room table">
            <a:extLst>
              <a:ext uri="{FF2B5EF4-FFF2-40B4-BE49-F238E27FC236}">
                <a16:creationId xmlns:a16="http://schemas.microsoft.com/office/drawing/2014/main" id="{F7165A06-EC8C-24B4-0245-8A7B8423493E}"/>
              </a:ext>
            </a:extLst>
          </p:cNvPr>
          <p:cNvPicPr>
            <a:picLocks noChangeAspect="1"/>
          </p:cNvPicPr>
          <p:nvPr/>
        </p:nvPicPr>
        <p:blipFill rotWithShape="1">
          <a:blip r:embed="rId6">
            <a:alphaModFix amt="35000"/>
          </a:blip>
          <a:srcRect t="20536" b="16457"/>
          <a:stretch/>
        </p:blipFill>
        <p:spPr>
          <a:xfrm>
            <a:off x="20" y="2030"/>
            <a:ext cx="12191980" cy="6855970"/>
          </a:xfrm>
          <a:prstGeom prst="rect">
            <a:avLst/>
          </a:prstGeom>
        </p:spPr>
      </p:pic>
      <p:sp>
        <p:nvSpPr>
          <p:cNvPr id="2" name="Title 1">
            <a:extLst>
              <a:ext uri="{FF2B5EF4-FFF2-40B4-BE49-F238E27FC236}">
                <a16:creationId xmlns:a16="http://schemas.microsoft.com/office/drawing/2014/main" id="{DEBFEC38-0D25-221F-047B-32C161FE306B}"/>
              </a:ext>
            </a:extLst>
          </p:cNvPr>
          <p:cNvSpPr>
            <a:spLocks noGrp="1"/>
          </p:cNvSpPr>
          <p:nvPr>
            <p:ph type="title"/>
          </p:nvPr>
        </p:nvSpPr>
        <p:spPr/>
        <p:txBody>
          <a:bodyPr>
            <a:normAutofit/>
          </a:bodyPr>
          <a:lstStyle/>
          <a:p>
            <a:r>
              <a:rPr lang="en-US" dirty="0"/>
              <a:t>Questions?</a:t>
            </a:r>
          </a:p>
        </p:txBody>
      </p:sp>
      <p:sp>
        <p:nvSpPr>
          <p:cNvPr id="3" name="Content Placeholder 2">
            <a:extLst>
              <a:ext uri="{FF2B5EF4-FFF2-40B4-BE49-F238E27FC236}">
                <a16:creationId xmlns:a16="http://schemas.microsoft.com/office/drawing/2014/main" id="{23AE4376-97C2-3159-4CAF-16454C7DF743}"/>
              </a:ext>
            </a:extLst>
          </p:cNvPr>
          <p:cNvSpPr>
            <a:spLocks noGrp="1"/>
          </p:cNvSpPr>
          <p:nvPr>
            <p:ph idx="1"/>
          </p:nvPr>
        </p:nvSpPr>
        <p:spPr/>
        <p:txBody>
          <a:bodyPr>
            <a:normAutofit/>
          </a:bodyPr>
          <a:lstStyle/>
          <a:p>
            <a:r>
              <a:rPr lang="en-US" dirty="0"/>
              <a:t>SAAO Executive Council Vice Chair</a:t>
            </a:r>
          </a:p>
          <a:p>
            <a:pPr lvl="1"/>
            <a:r>
              <a:rPr lang="en-US" dirty="0"/>
              <a:t> </a:t>
            </a:r>
            <a:r>
              <a:rPr lang="en-US" dirty="0">
                <a:hlinkClick r:id="rId7"/>
              </a:rPr>
              <a:t>saaovchair@academyofosteopathy.org</a:t>
            </a:r>
            <a:endParaRPr lang="en-US" dirty="0"/>
          </a:p>
          <a:p>
            <a:endParaRPr lang="en-US" dirty="0"/>
          </a:p>
          <a:p>
            <a:r>
              <a:rPr lang="en-US" dirty="0"/>
              <a:t>Regional Coordinators</a:t>
            </a:r>
          </a:p>
          <a:p>
            <a:endParaRPr lang="en-US" dirty="0"/>
          </a:p>
          <a:p>
            <a:r>
              <a:rPr lang="en-US" dirty="0"/>
              <a:t>Local Chapter Leadership</a:t>
            </a:r>
          </a:p>
        </p:txBody>
      </p:sp>
      <p:pic>
        <p:nvPicPr>
          <p:cNvPr id="4" name="Recorded Sound">
            <a:hlinkClick r:id="" action="ppaction://media"/>
            <a:extLst>
              <a:ext uri="{FF2B5EF4-FFF2-40B4-BE49-F238E27FC236}">
                <a16:creationId xmlns:a16="http://schemas.microsoft.com/office/drawing/2014/main" id="{60AF81B0-1AA0-D667-77E6-0EA6A74DCF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380" y="6246370"/>
            <a:ext cx="609600" cy="609600"/>
          </a:xfrm>
          <a:prstGeom prst="rect">
            <a:avLst/>
          </a:prstGeom>
        </p:spPr>
      </p:pic>
    </p:spTree>
    <p:extLst>
      <p:ext uri="{BB962C8B-B14F-4D97-AF65-F5344CB8AC3E}">
        <p14:creationId xmlns:p14="http://schemas.microsoft.com/office/powerpoint/2010/main" val="11258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95fab00-6c32-4671-991a-89e110b252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60DFC7B1FCCE438F8CE9703E7DEFA0" ma:contentTypeVersion="15" ma:contentTypeDescription="Create a new document." ma:contentTypeScope="" ma:versionID="33447cffc5d0730a87fa9bfb61889dda">
  <xsd:schema xmlns:xsd="http://www.w3.org/2001/XMLSchema" xmlns:xs="http://www.w3.org/2001/XMLSchema" xmlns:p="http://schemas.microsoft.com/office/2006/metadata/properties" xmlns:ns3="895fab00-6c32-4671-991a-89e110b2528a" xmlns:ns4="1b6b5365-0be6-4fdd-bb82-ef41f4f15976" targetNamespace="http://schemas.microsoft.com/office/2006/metadata/properties" ma:root="true" ma:fieldsID="ae83013cdd12a642590ba524e761ec10" ns3:_="" ns4:_="">
    <xsd:import namespace="895fab00-6c32-4671-991a-89e110b2528a"/>
    <xsd:import namespace="1b6b5365-0be6-4fdd-bb82-ef41f4f1597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fab00-6c32-4671-991a-89e110b252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6b5365-0be6-4fdd-bb82-ef41f4f159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775716-B0D5-4E34-B77D-440E1117B70A}">
  <ds:schemaRefs>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1b6b5365-0be6-4fdd-bb82-ef41f4f15976"/>
    <ds:schemaRef ds:uri="895fab00-6c32-4671-991a-89e110b2528a"/>
  </ds:schemaRefs>
</ds:datastoreItem>
</file>

<file path=customXml/itemProps2.xml><?xml version="1.0" encoding="utf-8"?>
<ds:datastoreItem xmlns:ds="http://schemas.openxmlformats.org/officeDocument/2006/customXml" ds:itemID="{028FEFD5-DA71-4E92-A96F-259C31DF072B}">
  <ds:schemaRefs>
    <ds:schemaRef ds:uri="http://schemas.microsoft.com/sharepoint/v3/contenttype/forms"/>
  </ds:schemaRefs>
</ds:datastoreItem>
</file>

<file path=customXml/itemProps3.xml><?xml version="1.0" encoding="utf-8"?>
<ds:datastoreItem xmlns:ds="http://schemas.openxmlformats.org/officeDocument/2006/customXml" ds:itemID="{4CEED074-6965-48B2-B77B-0C8BFD2721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5fab00-6c32-4671-991a-89e110b2528a"/>
    <ds:schemaRef ds:uri="1b6b5365-0be6-4fdd-bb82-ef41f4f15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Damask</Template>
  <TotalTime>223</TotalTime>
  <Words>583</Words>
  <Application>Microsoft Office PowerPoint</Application>
  <PresentationFormat>Widescreen</PresentationFormat>
  <Paragraphs>66</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Bookman Old Style</vt:lpstr>
      <vt:lpstr>Calibri</vt:lpstr>
      <vt:lpstr>Rockwell</vt:lpstr>
      <vt:lpstr>Damask</vt:lpstr>
      <vt:lpstr>LBORC-NUFA Research Poster Presentation</vt:lpstr>
      <vt:lpstr>What Is LBORC-Nufa?</vt:lpstr>
      <vt:lpstr>Who May Present?</vt:lpstr>
      <vt:lpstr>Poster Categories</vt:lpstr>
      <vt:lpstr>Requirements</vt:lpstr>
      <vt:lpstr>Suggested Process With Deadlines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LBORC-NUFA Research Poster Presentation</dc:title>
  <dc:creator>Tanner Roberts</dc:creator>
  <cp:lastModifiedBy>Tanner Roberts</cp:lastModifiedBy>
  <cp:revision>3</cp:revision>
  <dcterms:created xsi:type="dcterms:W3CDTF">2023-08-29T21:09:36Z</dcterms:created>
  <dcterms:modified xsi:type="dcterms:W3CDTF">2023-11-01T19:54:00Z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0x010100F560DFC7B1FCCE438F8CE9703E7DEFA0</vt:lpwstr>
  </property>
</Properties>
</file>